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8" r:id="rId12"/>
    <p:sldId id="271" r:id="rId13"/>
    <p:sldId id="272" r:id="rId14"/>
    <p:sldId id="273" r:id="rId15"/>
    <p:sldId id="257" r:id="rId16"/>
    <p:sldId id="267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59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0609-08C3-4318-AB21-130B140B464B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2D6-29D9-4366-B0AA-9A6A143B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5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0609-08C3-4318-AB21-130B140B464B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2D6-29D9-4366-B0AA-9A6A143B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1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0609-08C3-4318-AB21-130B140B464B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2D6-29D9-4366-B0AA-9A6A143B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7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0609-08C3-4318-AB21-130B140B464B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2D6-29D9-4366-B0AA-9A6A143B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8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0609-08C3-4318-AB21-130B140B464B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2D6-29D9-4366-B0AA-9A6A143B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7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0609-08C3-4318-AB21-130B140B464B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2D6-29D9-4366-B0AA-9A6A143B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0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0609-08C3-4318-AB21-130B140B464B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2D6-29D9-4366-B0AA-9A6A143B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8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0609-08C3-4318-AB21-130B140B464B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2D6-29D9-4366-B0AA-9A6A143B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2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0609-08C3-4318-AB21-130B140B464B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2D6-29D9-4366-B0AA-9A6A143B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0609-08C3-4318-AB21-130B140B464B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2D6-29D9-4366-B0AA-9A6A143B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7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0609-08C3-4318-AB21-130B140B464B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2D6-29D9-4366-B0AA-9A6A143B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4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A0609-08C3-4318-AB21-130B140B464B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032D6-29D9-4366-B0AA-9A6A143B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66750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bird Light SF" pitchFamily="2" charset="0"/>
              </a:rPr>
              <a:t>What an Individual Can Do, Does Not Mean the church Can Do 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4557415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Matthew 18:15-17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697058"/>
            <a:ext cx="3200607" cy="221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78632"/>
            <a:ext cx="2678578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4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400" b="1" dirty="0" smtClean="0">
                <a:solidFill>
                  <a:srgbClr val="C00000"/>
                </a:solidFill>
                <a:latin typeface="American Typewriter" panose="02090604020004020304" pitchFamily="18" charset="0"/>
              </a:rPr>
              <a:t>An Individual Christian  /  the church</a:t>
            </a:r>
            <a:endParaRPr lang="en-US" sz="3400" b="1" dirty="0">
              <a:solidFill>
                <a:srgbClr val="C00000"/>
              </a:solidFill>
              <a:latin typeface="American Typewriter" panose="02090604020004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422" y="3486150"/>
            <a:ext cx="1779578" cy="1673860"/>
          </a:xfrm>
        </p:spPr>
      </p:pic>
      <p:sp>
        <p:nvSpPr>
          <p:cNvPr id="5" name="TextBox 4"/>
          <p:cNvSpPr txBox="1"/>
          <p:nvPr/>
        </p:nvSpPr>
        <p:spPr>
          <a:xfrm>
            <a:off x="838200" y="1191260"/>
            <a:ext cx="769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James 1:27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C00000"/>
                </a:solidFill>
              </a:rPr>
              <a:t>An Individual Christian in Context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200" dirty="0" smtClean="0"/>
              <a:t>(James is not writing to the church (1))</a:t>
            </a:r>
          </a:p>
        </p:txBody>
      </p:sp>
      <p:sp>
        <p:nvSpPr>
          <p:cNvPr id="6" name="Rectangle 5"/>
          <p:cNvSpPr/>
          <p:nvPr/>
        </p:nvSpPr>
        <p:spPr>
          <a:xfrm>
            <a:off x="928255" y="3028950"/>
            <a:ext cx="6400800" cy="18158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 </a:t>
            </a:r>
            <a:r>
              <a:rPr lang="en-US" sz="2800" dirty="0">
                <a:solidFill>
                  <a:schemeClr val="bg1"/>
                </a:solidFill>
              </a:rPr>
              <a:t>you visit a widow or an orphan in their affliction or keep yourself unspotted from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the world, does that mean the church has done the same? </a:t>
            </a:r>
          </a:p>
        </p:txBody>
      </p:sp>
      <p:sp>
        <p:nvSpPr>
          <p:cNvPr id="7" name="Rectangle 6"/>
          <p:cNvSpPr/>
          <p:nvPr/>
        </p:nvSpPr>
        <p:spPr>
          <a:xfrm>
            <a:off x="2725882" y="2794159"/>
            <a:ext cx="2805545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</a:t>
            </a:r>
            <a:endParaRPr lang="en-US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009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church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Individual Christian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0" y="1276350"/>
            <a:ext cx="0" cy="38671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609600" y="3583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 smtClean="0">
                <a:solidFill>
                  <a:srgbClr val="C00000"/>
                </a:solidFill>
                <a:latin typeface="American Typewriter" panose="02090604020004020304" pitchFamily="18" charset="0"/>
              </a:rPr>
              <a:t>A Distinction is Made</a:t>
            </a:r>
            <a:endParaRPr lang="en-US" sz="3400" b="1" dirty="0">
              <a:solidFill>
                <a:srgbClr val="C00000"/>
              </a:solidFill>
              <a:latin typeface="American Typewriter" panose="02090604020004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038600" y="2324100"/>
            <a:ext cx="1219200" cy="647700"/>
            <a:chOff x="4038600" y="2324100"/>
            <a:chExt cx="1219200" cy="647700"/>
          </a:xfrm>
        </p:grpSpPr>
        <p:sp>
          <p:nvSpPr>
            <p:cNvPr id="17" name="Chevron 16"/>
            <p:cNvSpPr/>
            <p:nvPr/>
          </p:nvSpPr>
          <p:spPr>
            <a:xfrm>
              <a:off x="4038600" y="2495550"/>
              <a:ext cx="228600" cy="304800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>
              <a:off x="4191000" y="2495550"/>
              <a:ext cx="228600" cy="304800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>
              <a:off x="4343400" y="2495550"/>
              <a:ext cx="228600" cy="304800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4495800" y="2495550"/>
              <a:ext cx="228600" cy="304800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Notched Right Arrow 20"/>
            <p:cNvSpPr/>
            <p:nvPr/>
          </p:nvSpPr>
          <p:spPr>
            <a:xfrm>
              <a:off x="4610100" y="2324100"/>
              <a:ext cx="647700" cy="647700"/>
            </a:xfrm>
            <a:prstGeom prst="notched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61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church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Individual Christian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0" y="1276350"/>
            <a:ext cx="0" cy="38671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609600" y="3583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 smtClean="0">
                <a:solidFill>
                  <a:srgbClr val="C00000"/>
                </a:solidFill>
                <a:latin typeface="American Typewriter" panose="02090604020004020304" pitchFamily="18" charset="0"/>
              </a:rPr>
              <a:t>A Distinction is Made</a:t>
            </a:r>
            <a:endParaRPr lang="en-US" sz="3400" b="1" dirty="0">
              <a:solidFill>
                <a:srgbClr val="C00000"/>
              </a:solidFill>
              <a:latin typeface="American Typewriter" panose="02090604020004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0600" y="173355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Any Widow</a:t>
            </a:r>
          </a:p>
          <a:p>
            <a:pPr algn="ctr"/>
            <a:r>
              <a:rPr lang="en-US" sz="2400" dirty="0" smtClean="0"/>
              <a:t>1 Timothy 5:4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81600" y="1733550"/>
            <a:ext cx="297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Really Widows</a:t>
            </a:r>
          </a:p>
          <a:p>
            <a:pPr algn="ctr"/>
            <a:r>
              <a:rPr lang="en-US" sz="2400" dirty="0" smtClean="0"/>
              <a:t>1 Timothy 5:3,5,9-10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286000" y="3619500"/>
            <a:ext cx="4572000" cy="1200329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If any </a:t>
            </a:r>
            <a:r>
              <a:rPr lang="en-US" dirty="0">
                <a:solidFill>
                  <a:srgbClr val="FFFF00"/>
                </a:solidFill>
              </a:rPr>
              <a:t>believing man or woman has widows, let them relieve them</a:t>
            </a:r>
            <a:r>
              <a:rPr lang="en-US" dirty="0">
                <a:solidFill>
                  <a:schemeClr val="bg1"/>
                </a:solidFill>
              </a:rPr>
              <a:t>, and do not let the church be burdened, that it may relieve those who are really widows.  1 Timothy 5:16</a:t>
            </a:r>
          </a:p>
        </p:txBody>
      </p:sp>
      <p:sp>
        <p:nvSpPr>
          <p:cNvPr id="26" name="U-Turn Arrow 25"/>
          <p:cNvSpPr/>
          <p:nvPr/>
        </p:nvSpPr>
        <p:spPr>
          <a:xfrm rot="16200000" flipV="1">
            <a:off x="3429433" y="2747962"/>
            <a:ext cx="2286000" cy="561975"/>
          </a:xfrm>
          <a:prstGeom prst="uturnArrow">
            <a:avLst>
              <a:gd name="adj1" fmla="val 25000"/>
              <a:gd name="adj2" fmla="val 23151"/>
              <a:gd name="adj3" fmla="val 28698"/>
              <a:gd name="adj4" fmla="val 43750"/>
              <a:gd name="adj5" fmla="val 10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3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church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Individual Christian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0" y="1276350"/>
            <a:ext cx="0" cy="38671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609600" y="3583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 smtClean="0">
                <a:solidFill>
                  <a:srgbClr val="C00000"/>
                </a:solidFill>
                <a:latin typeface="American Typewriter" panose="02090604020004020304" pitchFamily="18" charset="0"/>
              </a:rPr>
              <a:t>A Distinction is Made</a:t>
            </a:r>
            <a:endParaRPr lang="en-US" sz="3400" b="1" dirty="0">
              <a:solidFill>
                <a:srgbClr val="C00000"/>
              </a:solidFill>
              <a:latin typeface="American Typewriter" panose="02090604020004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0600" y="173355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Any Widow</a:t>
            </a:r>
          </a:p>
          <a:p>
            <a:pPr algn="ctr"/>
            <a:r>
              <a:rPr lang="en-US" sz="2400" dirty="0" smtClean="0"/>
              <a:t>1 Timothy 5:4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81600" y="1733550"/>
            <a:ext cx="297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Really Widows</a:t>
            </a:r>
          </a:p>
          <a:p>
            <a:pPr algn="ctr"/>
            <a:r>
              <a:rPr lang="en-US" sz="2400" dirty="0" smtClean="0"/>
              <a:t>1 Timothy 5:3,5,9-10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286000" y="3619500"/>
            <a:ext cx="4572000" cy="1200329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If any believing man or woman has widows, let them relieve them, and </a:t>
            </a:r>
            <a:r>
              <a:rPr lang="en-US" dirty="0">
                <a:solidFill>
                  <a:srgbClr val="FFFF00"/>
                </a:solidFill>
              </a:rPr>
              <a:t>do not let the church be burdened, that it may relieve those who are really widows</a:t>
            </a:r>
            <a:r>
              <a:rPr lang="en-US" dirty="0">
                <a:solidFill>
                  <a:schemeClr val="bg1"/>
                </a:solidFill>
              </a:rPr>
              <a:t>.  1 Timothy 5:16</a:t>
            </a:r>
          </a:p>
        </p:txBody>
      </p:sp>
      <p:sp>
        <p:nvSpPr>
          <p:cNvPr id="3" name="Bent-Up Arrow 2"/>
          <p:cNvSpPr/>
          <p:nvPr/>
        </p:nvSpPr>
        <p:spPr>
          <a:xfrm>
            <a:off x="4572000" y="2671094"/>
            <a:ext cx="2209800" cy="2115830"/>
          </a:xfrm>
          <a:prstGeom prst="bentUpArrow">
            <a:avLst>
              <a:gd name="adj1" fmla="val 9312"/>
              <a:gd name="adj2" fmla="val 13611"/>
              <a:gd name="adj3" fmla="val 2115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6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19thstreetchurchofchrist.com/uploads/5/4/4/3/54436755/gods_plan_of_salvation_-_eric_ston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6872"/>
            <a:ext cx="8852346" cy="463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0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ytimg.com/vi/wheAvmDCJMY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155" y="0"/>
            <a:ext cx="4715045" cy="19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57350"/>
            <a:ext cx="9162713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400" b="1" dirty="0" smtClean="0">
                <a:solidFill>
                  <a:srgbClr val="C00000"/>
                </a:solidFill>
                <a:latin typeface="American Typewriter" panose="02090604020004020304" pitchFamily="18" charset="0"/>
              </a:rPr>
              <a:t>the church</a:t>
            </a:r>
            <a:endParaRPr lang="en-US" sz="3400" b="1" dirty="0">
              <a:solidFill>
                <a:srgbClr val="C00000"/>
              </a:solidFill>
              <a:latin typeface="American Typewriter" panose="02090604020004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19126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Greek: </a:t>
            </a:r>
            <a:r>
              <a:rPr lang="en-US" sz="3600" dirty="0" err="1" smtClean="0"/>
              <a:t>ekkle</a:t>
            </a:r>
            <a:r>
              <a:rPr lang="en-US" sz="3600" dirty="0" err="1"/>
              <a:t>̄</a:t>
            </a:r>
            <a:r>
              <a:rPr lang="en-US" sz="3600" dirty="0" err="1" smtClean="0"/>
              <a:t>sia</a:t>
            </a:r>
            <a:endParaRPr lang="en-US" sz="3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914400" y="2266950"/>
            <a:ext cx="7391400" cy="156966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And if he shall neglect to hear them, tell it unto the church: but if he neglect to hear the church, let him be unto thee as an heathen man and a publican.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Matthew </a:t>
            </a:r>
            <a:r>
              <a:rPr lang="en-US" sz="2400" dirty="0">
                <a:solidFill>
                  <a:schemeClr val="bg1"/>
                </a:solidFill>
              </a:rPr>
              <a:t>18:17</a:t>
            </a:r>
          </a:p>
        </p:txBody>
      </p:sp>
    </p:spTree>
    <p:extLst>
      <p:ext uri="{BB962C8B-B14F-4D97-AF65-F5344CB8AC3E}">
        <p14:creationId xmlns:p14="http://schemas.microsoft.com/office/powerpoint/2010/main" val="27780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400" b="1" dirty="0" smtClean="0">
                <a:solidFill>
                  <a:srgbClr val="C00000"/>
                </a:solidFill>
                <a:latin typeface="American Typewriter" panose="02090604020004020304" pitchFamily="18" charset="0"/>
              </a:rPr>
              <a:t>An Individual Christian  /  the church</a:t>
            </a:r>
            <a:endParaRPr lang="en-US" sz="3400" b="1" dirty="0">
              <a:solidFill>
                <a:srgbClr val="C00000"/>
              </a:solidFill>
              <a:latin typeface="American Typewriter" panose="02090604020004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422" y="3486150"/>
            <a:ext cx="1779578" cy="1673860"/>
          </a:xfrm>
        </p:spPr>
      </p:pic>
      <p:sp>
        <p:nvSpPr>
          <p:cNvPr id="5" name="TextBox 4"/>
          <p:cNvSpPr txBox="1"/>
          <p:nvPr/>
        </p:nvSpPr>
        <p:spPr>
          <a:xfrm>
            <a:off x="838200" y="1191260"/>
            <a:ext cx="7467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Matthew 18:15-17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C00000"/>
                </a:solidFill>
              </a:rPr>
              <a:t>Two Individuals (15)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C00000"/>
                </a:solidFill>
              </a:rPr>
              <a:t>Two or Three Individuals (16)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C00000"/>
                </a:solidFill>
              </a:rPr>
              <a:t>The church (17)</a:t>
            </a:r>
          </a:p>
          <a:p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914400" y="3714750"/>
            <a:ext cx="6400800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Jesus has clearly made a distinction between an individual or individuals </a:t>
            </a:r>
            <a:r>
              <a:rPr lang="en-US" sz="2400" dirty="0" smtClean="0">
                <a:solidFill>
                  <a:schemeClr val="bg1"/>
                </a:solidFill>
              </a:rPr>
              <a:t>and </a:t>
            </a:r>
            <a:r>
              <a:rPr lang="en-US" sz="2400" dirty="0">
                <a:solidFill>
                  <a:schemeClr val="bg1"/>
                </a:solidFill>
              </a:rPr>
              <a:t>the church.</a:t>
            </a:r>
          </a:p>
        </p:txBody>
      </p:sp>
    </p:spTree>
    <p:extLst>
      <p:ext uri="{BB962C8B-B14F-4D97-AF65-F5344CB8AC3E}">
        <p14:creationId xmlns:p14="http://schemas.microsoft.com/office/powerpoint/2010/main" val="193186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400" b="1" dirty="0" smtClean="0">
                <a:solidFill>
                  <a:srgbClr val="C00000"/>
                </a:solidFill>
                <a:latin typeface="American Typewriter" panose="02090604020004020304" pitchFamily="18" charset="0"/>
              </a:rPr>
              <a:t>the church</a:t>
            </a:r>
            <a:endParaRPr lang="en-US" sz="3400" b="1" dirty="0">
              <a:solidFill>
                <a:srgbClr val="C00000"/>
              </a:solidFill>
              <a:latin typeface="American Typewriter" panose="02090604020004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191260"/>
            <a:ext cx="7467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Greek: </a:t>
            </a:r>
            <a:r>
              <a:rPr lang="en-US" sz="3600" dirty="0" err="1" smtClean="0"/>
              <a:t>ekkle</a:t>
            </a:r>
            <a:r>
              <a:rPr lang="en-US" sz="3600" dirty="0" err="1"/>
              <a:t>̄sia</a:t>
            </a:r>
            <a:endParaRPr lang="en-US" sz="3600" dirty="0"/>
          </a:p>
          <a:p>
            <a:r>
              <a:rPr lang="en-US" sz="3000" dirty="0">
                <a:solidFill>
                  <a:srgbClr val="C00000"/>
                </a:solidFill>
              </a:rPr>
              <a:t>Thayer: </a:t>
            </a:r>
            <a:endParaRPr lang="en-US" sz="3000" dirty="0" smtClean="0">
              <a:solidFill>
                <a:srgbClr val="C00000"/>
              </a:solidFill>
            </a:endParaRPr>
          </a:p>
          <a:p>
            <a:r>
              <a:rPr lang="en-US" sz="3000" dirty="0" smtClean="0"/>
              <a:t>1</a:t>
            </a:r>
            <a:r>
              <a:rPr lang="en-US" sz="3000" dirty="0"/>
              <a:t>) a gathering of citizens called out from their homes into some public place, an </a:t>
            </a:r>
            <a:r>
              <a:rPr lang="en-US" sz="3000" dirty="0" smtClean="0"/>
              <a:t>assembly</a:t>
            </a:r>
            <a:endParaRPr lang="en-US" sz="3000" dirty="0"/>
          </a:p>
          <a:p>
            <a:r>
              <a:rPr lang="en-US" sz="1100" dirty="0"/>
              <a:t>	</a:t>
            </a:r>
            <a:endParaRPr lang="en-US" sz="3000" dirty="0" smtClean="0"/>
          </a:p>
          <a:p>
            <a:r>
              <a:rPr lang="en-US" sz="3000" dirty="0" smtClean="0"/>
              <a:t>1d1</a:t>
            </a:r>
            <a:r>
              <a:rPr lang="en-US" sz="3000" dirty="0"/>
              <a:t>) an assembly of Christians gathered for worship in a religious meeting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94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400" b="1" dirty="0" smtClean="0">
                <a:solidFill>
                  <a:srgbClr val="C00000"/>
                </a:solidFill>
                <a:latin typeface="American Typewriter" panose="02090604020004020304" pitchFamily="18" charset="0"/>
              </a:rPr>
              <a:t>the church</a:t>
            </a:r>
            <a:endParaRPr lang="en-US" sz="3400" b="1" dirty="0">
              <a:solidFill>
                <a:srgbClr val="C00000"/>
              </a:solidFill>
              <a:latin typeface="American Typewriter" panose="02090604020004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191260"/>
            <a:ext cx="74676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Greek: </a:t>
            </a:r>
            <a:r>
              <a:rPr lang="en-US" sz="3600" dirty="0" err="1" smtClean="0"/>
              <a:t>ekkle</a:t>
            </a:r>
            <a:r>
              <a:rPr lang="en-US" sz="3600" dirty="0" err="1"/>
              <a:t>̄sia</a:t>
            </a:r>
            <a:endParaRPr lang="en-US" sz="3600" dirty="0"/>
          </a:p>
          <a:p>
            <a:r>
              <a:rPr lang="en-US" sz="3000" dirty="0" smtClean="0">
                <a:solidFill>
                  <a:srgbClr val="C00000"/>
                </a:solidFill>
              </a:rPr>
              <a:t>Strong: </a:t>
            </a:r>
          </a:p>
          <a:p>
            <a:r>
              <a:rPr lang="en-US" sz="3200" dirty="0" smtClean="0"/>
              <a:t>a </a:t>
            </a:r>
            <a:r>
              <a:rPr lang="en-US" sz="3200" i="1" dirty="0"/>
              <a:t>calling out</a:t>
            </a:r>
            <a:r>
              <a:rPr lang="en-US" sz="3200" dirty="0"/>
              <a:t>, that is, (concretely) a popular </a:t>
            </a:r>
            <a:r>
              <a:rPr lang="en-US" sz="3200" i="1" dirty="0"/>
              <a:t>meeting</a:t>
            </a:r>
            <a:r>
              <a:rPr lang="en-US" sz="3200" dirty="0"/>
              <a:t>, especially a religious </a:t>
            </a:r>
            <a:r>
              <a:rPr lang="en-US" sz="3200" i="1" dirty="0"/>
              <a:t>congregation</a:t>
            </a:r>
            <a:r>
              <a:rPr lang="en-US" sz="3200" dirty="0"/>
              <a:t> </a:t>
            </a:r>
          </a:p>
          <a:p>
            <a:r>
              <a:rPr lang="en-US" sz="3200" dirty="0"/>
              <a:t>(Jewish </a:t>
            </a:r>
            <a:r>
              <a:rPr lang="en-US" sz="3200" i="1" dirty="0"/>
              <a:t>synagogue</a:t>
            </a:r>
            <a:r>
              <a:rPr lang="en-US" sz="3200" dirty="0"/>
              <a:t>, or Christian community of members on earth or saints in heaven or </a:t>
            </a:r>
          </a:p>
          <a:p>
            <a:r>
              <a:rPr lang="en-US" sz="3200" dirty="0"/>
              <a:t>both): - assembly, church.</a:t>
            </a:r>
          </a:p>
        </p:txBody>
      </p:sp>
    </p:spTree>
    <p:extLst>
      <p:ext uri="{BB962C8B-B14F-4D97-AF65-F5344CB8AC3E}">
        <p14:creationId xmlns:p14="http://schemas.microsoft.com/office/powerpoint/2010/main" val="35651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400" b="1" dirty="0" smtClean="0">
                <a:solidFill>
                  <a:srgbClr val="C00000"/>
                </a:solidFill>
                <a:latin typeface="American Typewriter" panose="02090604020004020304" pitchFamily="18" charset="0"/>
              </a:rPr>
              <a:t>the church</a:t>
            </a:r>
            <a:endParaRPr lang="en-US" sz="3400" b="1" dirty="0">
              <a:solidFill>
                <a:srgbClr val="C00000"/>
              </a:solidFill>
              <a:latin typeface="American Typewriter" panose="02090604020004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191260"/>
            <a:ext cx="7467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Greek: </a:t>
            </a:r>
            <a:r>
              <a:rPr lang="en-US" sz="3600" dirty="0" err="1" smtClean="0"/>
              <a:t>ekkle</a:t>
            </a:r>
            <a:r>
              <a:rPr lang="en-US" sz="3600" dirty="0" err="1"/>
              <a:t>̄sia</a:t>
            </a:r>
            <a:endParaRPr lang="en-US" sz="3600" dirty="0"/>
          </a:p>
          <a:p>
            <a:r>
              <a:rPr lang="en-US" sz="3000" dirty="0" smtClean="0">
                <a:solidFill>
                  <a:srgbClr val="C00000"/>
                </a:solidFill>
              </a:rPr>
              <a:t>Vine’s: </a:t>
            </a:r>
            <a:r>
              <a:rPr lang="en-US" sz="3200" dirty="0" smtClean="0"/>
              <a:t>See </a:t>
            </a:r>
            <a:r>
              <a:rPr lang="en-US" sz="3200" dirty="0"/>
              <a:t>Assembly or Congregation</a:t>
            </a:r>
          </a:p>
          <a:p>
            <a:r>
              <a:rPr lang="en-US" sz="3100" dirty="0" smtClean="0"/>
              <a:t>1</a:t>
            </a:r>
            <a:r>
              <a:rPr lang="en-US" sz="3100" dirty="0"/>
              <a:t>. </a:t>
            </a:r>
            <a:r>
              <a:rPr lang="en-US" sz="3100" dirty="0" err="1"/>
              <a:t>ek</a:t>
            </a:r>
            <a:r>
              <a:rPr lang="en-US" sz="3100" dirty="0"/>
              <a:t> out of, and </a:t>
            </a:r>
            <a:r>
              <a:rPr lang="en-US" sz="3100" dirty="0" err="1"/>
              <a:t>klesis</a:t>
            </a:r>
            <a:r>
              <a:rPr lang="en-US" sz="3100" dirty="0"/>
              <a:t>, a calling (</a:t>
            </a:r>
            <a:r>
              <a:rPr lang="en-US" sz="3100" dirty="0" err="1"/>
              <a:t>kaleo</a:t>
            </a:r>
            <a:r>
              <a:rPr lang="en-US" sz="3100" dirty="0"/>
              <a:t> to call) was used among the Greeks of a body </a:t>
            </a:r>
            <a:r>
              <a:rPr lang="en-US" sz="3100" dirty="0" smtClean="0"/>
              <a:t>of citizens </a:t>
            </a:r>
            <a:r>
              <a:rPr lang="en-US" sz="3100" dirty="0"/>
              <a:t>gathered to discuss affairs of State (Acts 19:39)  </a:t>
            </a:r>
          </a:p>
          <a:p>
            <a:r>
              <a:rPr lang="en-US" sz="3100" dirty="0" smtClean="0"/>
              <a:t>2</a:t>
            </a:r>
            <a:r>
              <a:rPr lang="en-US" sz="3100" dirty="0"/>
              <a:t>. religiously – “a company consisting of professed believers</a:t>
            </a:r>
            <a:r>
              <a:rPr lang="en-US" sz="3100" dirty="0" smtClean="0"/>
              <a:t>”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90815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400" b="1" dirty="0" smtClean="0">
                <a:solidFill>
                  <a:srgbClr val="C00000"/>
                </a:solidFill>
                <a:latin typeface="American Typewriter" panose="02090604020004020304" pitchFamily="18" charset="0"/>
              </a:rPr>
              <a:t>the church</a:t>
            </a:r>
            <a:endParaRPr lang="en-US" sz="3400" b="1" dirty="0">
              <a:solidFill>
                <a:srgbClr val="C00000"/>
              </a:solidFill>
              <a:latin typeface="American Typewriter" panose="02090604020004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191260"/>
            <a:ext cx="76962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Greek: </a:t>
            </a:r>
            <a:r>
              <a:rPr lang="en-US" sz="3600" dirty="0" err="1" smtClean="0"/>
              <a:t>ekkle</a:t>
            </a:r>
            <a:r>
              <a:rPr lang="en-US" sz="3600" dirty="0" err="1"/>
              <a:t>̄</a:t>
            </a:r>
            <a:r>
              <a:rPr lang="en-US" sz="3600" dirty="0" err="1" smtClean="0"/>
              <a:t>sia</a:t>
            </a:r>
            <a:endParaRPr lang="en-US" sz="3600" dirty="0" smtClean="0"/>
          </a:p>
          <a:p>
            <a:r>
              <a:rPr lang="en-US" sz="2800" dirty="0" smtClean="0">
                <a:solidFill>
                  <a:srgbClr val="C00000"/>
                </a:solidFill>
              </a:rPr>
              <a:t>Summary</a:t>
            </a:r>
            <a:endParaRPr lang="en-US" sz="2800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 gathering,  a congregation, a company of the “called out”, believers or </a:t>
            </a:r>
            <a:r>
              <a:rPr lang="en-US" sz="2800" dirty="0" smtClean="0"/>
              <a:t>Christians </a:t>
            </a:r>
            <a:r>
              <a:rPr lang="en-US" sz="2800" dirty="0"/>
              <a:t>(disciples of Christ)  who have assembled for religious purposes</a:t>
            </a:r>
            <a:r>
              <a:rPr lang="en-US" sz="2800" dirty="0" smtClean="0"/>
              <a:t>.</a:t>
            </a:r>
          </a:p>
          <a:p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Individual Christians have assembled together to function collectively.</a:t>
            </a:r>
          </a:p>
          <a:p>
            <a:r>
              <a:rPr lang="en-US" sz="2800" dirty="0" smtClean="0"/>
              <a:t>   </a:t>
            </a:r>
            <a:endParaRPr lang="en-US" sz="28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253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400" b="1" dirty="0" smtClean="0">
                <a:solidFill>
                  <a:srgbClr val="C00000"/>
                </a:solidFill>
                <a:latin typeface="American Typewriter" panose="02090604020004020304" pitchFamily="18" charset="0"/>
              </a:rPr>
              <a:t>the church</a:t>
            </a:r>
            <a:endParaRPr lang="en-US" sz="3400" b="1" dirty="0">
              <a:solidFill>
                <a:srgbClr val="C00000"/>
              </a:solidFill>
              <a:latin typeface="American Typewriter" panose="02090604020004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19126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Greek: </a:t>
            </a:r>
            <a:r>
              <a:rPr lang="en-US" sz="3600" dirty="0" err="1" smtClean="0"/>
              <a:t>ekkle</a:t>
            </a:r>
            <a:r>
              <a:rPr lang="en-US" sz="3600" dirty="0" err="1"/>
              <a:t>̄</a:t>
            </a:r>
            <a:r>
              <a:rPr lang="en-US" sz="3600" dirty="0" err="1" smtClean="0"/>
              <a:t>sia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914400" y="1809750"/>
            <a:ext cx="7391400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For first of all, </a:t>
            </a:r>
            <a:r>
              <a:rPr lang="en-US" sz="2400" dirty="0">
                <a:solidFill>
                  <a:srgbClr val="FFFF00"/>
                </a:solidFill>
              </a:rPr>
              <a:t>when you come together as a church</a:t>
            </a:r>
            <a:r>
              <a:rPr lang="en-US" sz="2400" dirty="0">
                <a:solidFill>
                  <a:schemeClr val="bg1"/>
                </a:solidFill>
              </a:rPr>
              <a:t>, I hear that there are divisions among you, and in part I believe it.  1 Corinthians 11:18</a:t>
            </a:r>
          </a:p>
        </p:txBody>
      </p:sp>
      <p:sp>
        <p:nvSpPr>
          <p:cNvPr id="4" name="Rectangle 3"/>
          <p:cNvSpPr/>
          <p:nvPr/>
        </p:nvSpPr>
        <p:spPr>
          <a:xfrm>
            <a:off x="900544" y="3198076"/>
            <a:ext cx="74052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text clearly shows that individuals “come together as a church</a:t>
            </a:r>
            <a:r>
              <a:rPr lang="en-US" sz="2000" dirty="0" smtClean="0"/>
              <a:t>.”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If </a:t>
            </a:r>
            <a:r>
              <a:rPr lang="en-US" sz="2000" dirty="0"/>
              <a:t>individual Christians “come together as a church” when the church </a:t>
            </a:r>
            <a:r>
              <a:rPr lang="en-US" sz="2000" dirty="0" smtClean="0"/>
              <a:t>disassembles/breaks </a:t>
            </a:r>
            <a:r>
              <a:rPr lang="en-US" sz="2000" dirty="0"/>
              <a:t>up/disperses/dismisses the assembly they are no longer </a:t>
            </a:r>
            <a:r>
              <a:rPr lang="en-US" sz="2000" dirty="0" smtClean="0"/>
              <a:t>the </a:t>
            </a:r>
            <a:r>
              <a:rPr lang="en-US" sz="2000" dirty="0"/>
              <a:t>church but individual Christians acting separately and not as the church. </a:t>
            </a:r>
          </a:p>
        </p:txBody>
      </p:sp>
    </p:spTree>
    <p:extLst>
      <p:ext uri="{BB962C8B-B14F-4D97-AF65-F5344CB8AC3E}">
        <p14:creationId xmlns:p14="http://schemas.microsoft.com/office/powerpoint/2010/main" val="326296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400" b="1" dirty="0" smtClean="0">
                <a:solidFill>
                  <a:srgbClr val="C00000"/>
                </a:solidFill>
                <a:latin typeface="American Typewriter" panose="02090604020004020304" pitchFamily="18" charset="0"/>
              </a:rPr>
              <a:t>An Individual Christian  /  the church</a:t>
            </a:r>
            <a:endParaRPr lang="en-US" sz="3400" b="1" dirty="0">
              <a:solidFill>
                <a:srgbClr val="C00000"/>
              </a:solidFill>
              <a:latin typeface="American Typewriter" panose="02090604020004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422" y="3486150"/>
            <a:ext cx="1779578" cy="1673860"/>
          </a:xfrm>
        </p:spPr>
      </p:pic>
      <p:sp>
        <p:nvSpPr>
          <p:cNvPr id="5" name="TextBox 4"/>
          <p:cNvSpPr txBox="1"/>
          <p:nvPr/>
        </p:nvSpPr>
        <p:spPr>
          <a:xfrm>
            <a:off x="838200" y="119126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 Timothy 5:16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C00000"/>
                </a:solidFill>
              </a:rPr>
              <a:t>An Individual Christian 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2800" dirty="0" smtClean="0"/>
              <a:t>(Believing Man or Believing Woman)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C00000"/>
                </a:solidFill>
              </a:rPr>
              <a:t>“Do Not let the church be burdened”</a:t>
            </a:r>
          </a:p>
          <a:p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714750"/>
            <a:ext cx="6400800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Paul has </a:t>
            </a:r>
            <a:r>
              <a:rPr lang="en-US" sz="2400" dirty="0">
                <a:solidFill>
                  <a:schemeClr val="bg1"/>
                </a:solidFill>
              </a:rPr>
              <a:t>clearly </a:t>
            </a:r>
            <a:r>
              <a:rPr lang="en-US" sz="2400" dirty="0" smtClean="0">
                <a:solidFill>
                  <a:schemeClr val="bg1"/>
                </a:solidFill>
              </a:rPr>
              <a:t>established that an individual Christian is not the </a:t>
            </a:r>
            <a:r>
              <a:rPr lang="en-US" sz="2400" dirty="0">
                <a:solidFill>
                  <a:schemeClr val="bg1"/>
                </a:solidFill>
              </a:rPr>
              <a:t>church.</a:t>
            </a:r>
          </a:p>
        </p:txBody>
      </p:sp>
    </p:spTree>
    <p:extLst>
      <p:ext uri="{BB962C8B-B14F-4D97-AF65-F5344CB8AC3E}">
        <p14:creationId xmlns:p14="http://schemas.microsoft.com/office/powerpoint/2010/main" val="378171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400" b="1" dirty="0" smtClean="0">
                <a:solidFill>
                  <a:srgbClr val="C00000"/>
                </a:solidFill>
                <a:latin typeface="American Typewriter" panose="02090604020004020304" pitchFamily="18" charset="0"/>
              </a:rPr>
              <a:t>An Individual Christian  /  the church</a:t>
            </a:r>
            <a:endParaRPr lang="en-US" sz="3400" b="1" dirty="0">
              <a:solidFill>
                <a:srgbClr val="C00000"/>
              </a:solidFill>
              <a:latin typeface="American Typewriter" panose="02090604020004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422" y="3486150"/>
            <a:ext cx="1779578" cy="1673860"/>
          </a:xfrm>
        </p:spPr>
      </p:pic>
      <p:sp>
        <p:nvSpPr>
          <p:cNvPr id="5" name="TextBox 4"/>
          <p:cNvSpPr txBox="1"/>
          <p:nvPr/>
        </p:nvSpPr>
        <p:spPr>
          <a:xfrm>
            <a:off x="838200" y="119126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 Timothy 5:8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C00000"/>
                </a:solidFill>
              </a:rPr>
              <a:t>An Individual Male Christian is to Provide 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2800" dirty="0" smtClean="0"/>
              <a:t>(“worse than an unbeliever”)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255" y="3028950"/>
            <a:ext cx="6400800" cy="95410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Is a Christian’s providing </a:t>
            </a:r>
            <a:r>
              <a:rPr lang="en-US" sz="2800" dirty="0">
                <a:solidFill>
                  <a:schemeClr val="bg1"/>
                </a:solidFill>
              </a:rPr>
              <a:t>for his own household the church acting? </a:t>
            </a:r>
          </a:p>
        </p:txBody>
      </p:sp>
      <p:sp>
        <p:nvSpPr>
          <p:cNvPr id="7" name="Rectangle 6"/>
          <p:cNvSpPr/>
          <p:nvPr/>
        </p:nvSpPr>
        <p:spPr>
          <a:xfrm>
            <a:off x="2725882" y="2343150"/>
            <a:ext cx="2805545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</a:t>
            </a:r>
            <a:endParaRPr lang="en-US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408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5492</TotalTime>
  <Words>621</Words>
  <Application>Microsoft Office PowerPoint</Application>
  <PresentationFormat>On-screen Show (16:9)</PresentationFormat>
  <Paragraphs>81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An Individual Christian  /  the church</vt:lpstr>
      <vt:lpstr>the church</vt:lpstr>
      <vt:lpstr>the church</vt:lpstr>
      <vt:lpstr>the church</vt:lpstr>
      <vt:lpstr>the church</vt:lpstr>
      <vt:lpstr>the church</vt:lpstr>
      <vt:lpstr>An Individual Christian  /  the church</vt:lpstr>
      <vt:lpstr>An Individual Christian  /  the church</vt:lpstr>
      <vt:lpstr>An Individual Christian  /  the church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church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Crim</dc:creator>
  <cp:lastModifiedBy>Stacy Crim</cp:lastModifiedBy>
  <cp:revision>23</cp:revision>
  <dcterms:created xsi:type="dcterms:W3CDTF">2022-08-31T17:03:28Z</dcterms:created>
  <dcterms:modified xsi:type="dcterms:W3CDTF">2023-06-27T12:23:54Z</dcterms:modified>
</cp:coreProperties>
</file>