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8" r:id="rId4"/>
    <p:sldId id="279" r:id="rId5"/>
    <p:sldId id="287" r:id="rId6"/>
    <p:sldId id="288" r:id="rId7"/>
    <p:sldId id="262" r:id="rId8"/>
    <p:sldId id="271" r:id="rId9"/>
    <p:sldId id="280" r:id="rId10"/>
    <p:sldId id="275" r:id="rId11"/>
    <p:sldId id="281" r:id="rId12"/>
    <p:sldId id="282" r:id="rId13"/>
    <p:sldId id="283" r:id="rId14"/>
    <p:sldId id="284" r:id="rId15"/>
    <p:sldId id="289" r:id="rId16"/>
    <p:sldId id="285" r:id="rId17"/>
    <p:sldId id="286" r:id="rId18"/>
    <p:sldId id="273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94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5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19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74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8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7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0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89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29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7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4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A0609-08C3-4318-AB21-130B140B464B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032D6-29D9-4366-B0AA-9A6A143B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666750"/>
            <a:ext cx="73152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bird Light SF" pitchFamily="2" charset="0"/>
              </a:rPr>
              <a:t>What an Individual Can Do, Does Not Mean the church Can Do 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bird Light SF" pitchFamily="2" charset="0"/>
              </a:rPr>
              <a:t>It</a:t>
            </a:r>
          </a:p>
          <a:p>
            <a:pPr algn="ctr"/>
            <a:r>
              <a:rPr lang="en-US" sz="2000" b="1" dirty="0" smtClean="0">
                <a:latin typeface="Seabird Light SF" pitchFamily="2" charset="0"/>
              </a:rPr>
              <a:t>Part 2</a:t>
            </a:r>
            <a:endParaRPr lang="en-US" sz="2800" b="1" dirty="0">
              <a:latin typeface="Seabird Light SF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4200" y="4557415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Acts 8:1-4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1697058"/>
            <a:ext cx="3200607" cy="2216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678632"/>
            <a:ext cx="2678578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4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524000" y="1159510"/>
            <a:ext cx="7315200" cy="392684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 indent="-565150">
              <a:buFont typeface="Symbol" panose="05050102010706020507" pitchFamily="18" charset="2"/>
              <a:buChar char=""/>
            </a:pPr>
            <a:r>
              <a:rPr lang="en-US" altLang="en-US" sz="2400" kern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Acts 2:44-45 “all that believed”</a:t>
            </a:r>
          </a:p>
          <a:p>
            <a:pPr lvl="1" indent="-565150">
              <a:buFont typeface="Symbol" panose="05050102010706020507" pitchFamily="18" charset="2"/>
              <a:buChar char=""/>
            </a:pPr>
            <a:r>
              <a:rPr lang="en-US" altLang="en-US" sz="2400" kern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Acts 4:32-34 “Them that believed”</a:t>
            </a:r>
          </a:p>
          <a:p>
            <a:pPr lvl="1" indent="-565150">
              <a:buFont typeface="Symbol" panose="05050102010706020507" pitchFamily="18" charset="2"/>
              <a:buChar char=""/>
            </a:pPr>
            <a:r>
              <a:rPr lang="en-US" altLang="en-US" sz="2400" kern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Acts 6:1-6 “disciples . . .widows”</a:t>
            </a:r>
          </a:p>
          <a:p>
            <a:pPr lvl="1" indent="-565150">
              <a:buFont typeface="Symbol" panose="05050102010706020507" pitchFamily="18" charset="2"/>
              <a:buChar char=""/>
            </a:pPr>
            <a:r>
              <a:rPr lang="en-US" altLang="en-US" sz="2400" kern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Acts 11:27-30 “the brethren”</a:t>
            </a:r>
          </a:p>
          <a:p>
            <a:pPr lvl="1" indent="-565150">
              <a:buFont typeface="Symbol" panose="05050102010706020507" pitchFamily="18" charset="2"/>
              <a:buChar char=""/>
            </a:pPr>
            <a:r>
              <a:rPr lang="en-US" altLang="en-US" sz="2400" kern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Romans 15:25-26 “the saints”</a:t>
            </a:r>
          </a:p>
          <a:p>
            <a:pPr lvl="1" indent="-565150">
              <a:buFont typeface="Symbol" panose="05050102010706020507" pitchFamily="18" charset="2"/>
              <a:buChar char=""/>
            </a:pPr>
            <a:r>
              <a:rPr lang="en-US" altLang="en-US" sz="2400" kern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 Corinthians 16:1-4 “the saints”</a:t>
            </a:r>
          </a:p>
          <a:p>
            <a:pPr lvl="1" indent="-565150">
              <a:buFont typeface="Symbol" panose="05050102010706020507" pitchFamily="18" charset="2"/>
              <a:buChar char=""/>
            </a:pPr>
            <a:r>
              <a:rPr lang="en-US" altLang="en-US" sz="2400" kern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II Corinthians 8:4 “the saints”</a:t>
            </a:r>
          </a:p>
          <a:p>
            <a:pPr lvl="1" indent="-565150">
              <a:buFont typeface="Symbol" panose="05050102010706020507" pitchFamily="18" charset="2"/>
              <a:buChar char=""/>
            </a:pPr>
            <a:r>
              <a:rPr lang="en-US" altLang="en-US" sz="2400" kern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II Corinthians 9:1 “the saints”</a:t>
            </a:r>
          </a:p>
          <a:p>
            <a:pPr lvl="1" indent="-565150">
              <a:buFont typeface="Symbol" panose="05050102010706020507" pitchFamily="18" charset="2"/>
              <a:buChar char=""/>
            </a:pPr>
            <a:r>
              <a:rPr lang="en-US" altLang="en-US" sz="2400" kern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I Timothy 5:16 “widows indeed (saint)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1828800" y="122932"/>
            <a:ext cx="5410200" cy="1077218"/>
          </a:xfrm>
          <a:prstGeom prst="rect">
            <a:avLst/>
          </a:prstGeom>
          <a:solidFill>
            <a:srgbClr val="FF99CC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 smtClean="0">
                <a:latin typeface="Seabird Light SF" pitchFamily="2" charset="0"/>
              </a:rPr>
              <a:t>Use of the Lord’s Treasury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dirty="0" smtClean="0">
                <a:latin typeface="Seabird Light SF" pitchFamily="2" charset="0"/>
              </a:rPr>
              <a:t>Regarding Benevolence</a:t>
            </a:r>
            <a:endParaRPr lang="en-US" altLang="en-US" dirty="0">
              <a:latin typeface="Seabird Light SF" pitchFamily="2" charset="0"/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485" y="3869690"/>
            <a:ext cx="1374515" cy="129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54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67600" y="4019550"/>
            <a:ext cx="10668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church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Individual Christian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572000" y="1276350"/>
            <a:ext cx="0" cy="386715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609600" y="3583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 Distinction is Made in Work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2400" y="165735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James 1:27</a:t>
            </a:r>
          </a:p>
          <a:p>
            <a:pPr algn="ctr"/>
            <a:r>
              <a:rPr lang="en-US" sz="2400" dirty="0" smtClean="0"/>
              <a:t>Galatians 6:10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81600" y="1657350"/>
            <a:ext cx="2971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Edification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Evangelism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Benevolence</a:t>
            </a:r>
          </a:p>
          <a:p>
            <a:pPr algn="ctr"/>
            <a:r>
              <a:rPr lang="en-US" dirty="0" smtClean="0"/>
              <a:t>2 Corinthians 9:13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58145" y="313896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while, through the proof of this ministry, they glorify God for the obedience of your confession to the gospel of Christ, and for your liberal sharing with them and all men,  </a:t>
            </a:r>
          </a:p>
        </p:txBody>
      </p:sp>
      <p:pic>
        <p:nvPicPr>
          <p:cNvPr id="1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3850640"/>
            <a:ext cx="1295400" cy="129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55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4572000" y="1276350"/>
            <a:ext cx="0" cy="386715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church</a:t>
            </a:r>
            <a:endParaRPr lang="en-US" dirty="0"/>
          </a:p>
        </p:txBody>
      </p:sp>
      <p:sp>
        <p:nvSpPr>
          <p:cNvPr id="13" name="Bent-Up Arrow 12"/>
          <p:cNvSpPr/>
          <p:nvPr/>
        </p:nvSpPr>
        <p:spPr>
          <a:xfrm rot="16200000">
            <a:off x="3352574" y="1657577"/>
            <a:ext cx="1219200" cy="1371148"/>
          </a:xfrm>
          <a:prstGeom prst="bentUpArrow">
            <a:avLst>
              <a:gd name="adj1" fmla="val 9312"/>
              <a:gd name="adj2" fmla="val 13611"/>
              <a:gd name="adj3" fmla="val 21156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Individual Christian</a:t>
            </a:r>
            <a:endParaRPr lang="en-US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09600" y="3583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 Distinction is Made in Work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2343150"/>
            <a:ext cx="7315200" cy="221599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“Suppose a residence burns down next door to the meeting-house next Sunday </a:t>
            </a:r>
            <a:r>
              <a:rPr lang="en-US" dirty="0" smtClean="0"/>
              <a:t>morning </a:t>
            </a:r>
            <a:r>
              <a:rPr lang="en-US" dirty="0"/>
              <a:t>and that as they leave the Christians all go by and give something to the </a:t>
            </a:r>
            <a:r>
              <a:rPr lang="en-US" dirty="0" smtClean="0"/>
              <a:t>people </a:t>
            </a:r>
            <a:r>
              <a:rPr lang="en-US" dirty="0"/>
              <a:t>who lost the home. </a:t>
            </a:r>
            <a:endParaRPr lang="en-US" dirty="0" smtClean="0"/>
          </a:p>
          <a:p>
            <a:pPr algn="just"/>
            <a:endParaRPr lang="en-US" sz="1100" dirty="0" smtClean="0"/>
          </a:p>
          <a:p>
            <a:pPr algn="just"/>
            <a:r>
              <a:rPr lang="en-US" dirty="0" smtClean="0"/>
              <a:t>There </a:t>
            </a:r>
            <a:r>
              <a:rPr lang="en-US" dirty="0"/>
              <a:t>is a sense in which it may be said that the </a:t>
            </a:r>
            <a:r>
              <a:rPr lang="en-US" dirty="0" smtClean="0"/>
              <a:t>church helped </a:t>
            </a:r>
            <a:r>
              <a:rPr lang="en-US" dirty="0"/>
              <a:t>these people, but it was not collective action. But if the treasurer gives those </a:t>
            </a:r>
            <a:r>
              <a:rPr lang="en-US" dirty="0" smtClean="0"/>
              <a:t>people</a:t>
            </a:r>
            <a:r>
              <a:rPr lang="en-US" dirty="0"/>
              <a:t>, whose house burned, the day's collection, that is collective action, and </a:t>
            </a:r>
            <a:r>
              <a:rPr lang="en-US" dirty="0" smtClean="0"/>
              <a:t>in another </a:t>
            </a:r>
            <a:r>
              <a:rPr lang="en-US" dirty="0"/>
              <a:t>sense it is said that the church helped.”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409950"/>
            <a:ext cx="7315200" cy="114919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988167" y="4095750"/>
            <a:ext cx="2089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>
                <a:latin typeface="Bradley Hand ITC" panose="03070402050302030203" pitchFamily="66" charset="0"/>
              </a:rPr>
              <a:t>Leslie Diestelkamp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06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4572000" y="1276350"/>
            <a:ext cx="0" cy="386715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church</a:t>
            </a:r>
            <a:endParaRPr lang="en-US" dirty="0"/>
          </a:p>
        </p:txBody>
      </p:sp>
      <p:sp>
        <p:nvSpPr>
          <p:cNvPr id="13" name="Bent-Up Arrow 12"/>
          <p:cNvSpPr/>
          <p:nvPr/>
        </p:nvSpPr>
        <p:spPr>
          <a:xfrm rot="16200000">
            <a:off x="3352574" y="1657577"/>
            <a:ext cx="1219200" cy="1371148"/>
          </a:xfrm>
          <a:prstGeom prst="bentUpArrow">
            <a:avLst>
              <a:gd name="adj1" fmla="val 9312"/>
              <a:gd name="adj2" fmla="val 13611"/>
              <a:gd name="adj3" fmla="val 21156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Individual Christian</a:t>
            </a:r>
            <a:endParaRPr lang="en-US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09600" y="3583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 Distinction is Made in Work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2343150"/>
            <a:ext cx="7315200" cy="221599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“Suppose a residence burns down next door to the meeting-house next Sunday </a:t>
            </a:r>
            <a:r>
              <a:rPr lang="en-US" dirty="0" smtClean="0"/>
              <a:t>morning </a:t>
            </a:r>
            <a:r>
              <a:rPr lang="en-US" dirty="0"/>
              <a:t>and that as they leave the Christians all go by and give something to the </a:t>
            </a:r>
            <a:r>
              <a:rPr lang="en-US" dirty="0" smtClean="0"/>
              <a:t>people </a:t>
            </a:r>
            <a:r>
              <a:rPr lang="en-US" dirty="0"/>
              <a:t>who lost the home. </a:t>
            </a:r>
            <a:endParaRPr lang="en-US" dirty="0" smtClean="0"/>
          </a:p>
          <a:p>
            <a:pPr algn="just"/>
            <a:endParaRPr lang="en-US" sz="1100" dirty="0" smtClean="0"/>
          </a:p>
          <a:p>
            <a:pPr algn="just"/>
            <a:r>
              <a:rPr lang="en-US" dirty="0" smtClean="0"/>
              <a:t>There </a:t>
            </a:r>
            <a:r>
              <a:rPr lang="en-US" dirty="0"/>
              <a:t>is a sense in which it may be said that the </a:t>
            </a:r>
            <a:r>
              <a:rPr lang="en-US" dirty="0" smtClean="0"/>
              <a:t>church helped </a:t>
            </a:r>
            <a:r>
              <a:rPr lang="en-US" dirty="0"/>
              <a:t>these people, but it was not collective action. But if the treasurer gives those </a:t>
            </a:r>
            <a:r>
              <a:rPr lang="en-US" dirty="0" smtClean="0"/>
              <a:t>people</a:t>
            </a:r>
            <a:r>
              <a:rPr lang="en-US" dirty="0"/>
              <a:t>, whose house burned, the day's collection, that is collective action, and </a:t>
            </a:r>
            <a:r>
              <a:rPr lang="en-US" dirty="0" smtClean="0"/>
              <a:t>in another </a:t>
            </a:r>
            <a:r>
              <a:rPr lang="en-US" dirty="0"/>
              <a:t>sense it is said that the church helped</a:t>
            </a:r>
            <a:r>
              <a:rPr lang="en-US" dirty="0" smtClean="0"/>
              <a:t>.”  </a:t>
            </a:r>
            <a:r>
              <a:rPr lang="en-US" b="1" dirty="0" smtClean="0">
                <a:latin typeface="Bradley Hand ITC" panose="03070402050302030203" pitchFamily="66" charset="0"/>
              </a:rPr>
              <a:t>Leslie Diestelkamp</a:t>
            </a:r>
            <a:endParaRPr lang="en-US" b="1" dirty="0">
              <a:latin typeface="Bradley Hand ITC" panose="03070402050302030203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4629150"/>
            <a:ext cx="7315200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One is authorized (the individual action) the other </a:t>
            </a:r>
            <a:r>
              <a:rPr lang="en-US" dirty="0" smtClean="0">
                <a:solidFill>
                  <a:schemeClr val="bg1"/>
                </a:solidFill>
              </a:rPr>
              <a:t>is not </a:t>
            </a:r>
            <a:r>
              <a:rPr lang="en-US" dirty="0">
                <a:solidFill>
                  <a:schemeClr val="bg1"/>
                </a:solidFill>
              </a:rPr>
              <a:t>(collective action)</a:t>
            </a:r>
          </a:p>
        </p:txBody>
      </p:sp>
    </p:spTree>
    <p:extLst>
      <p:ext uri="{BB962C8B-B14F-4D97-AF65-F5344CB8AC3E}">
        <p14:creationId xmlns:p14="http://schemas.microsoft.com/office/powerpoint/2010/main" val="409257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4572000" y="1276350"/>
            <a:ext cx="0" cy="386715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church</a:t>
            </a:r>
            <a:endParaRPr lang="en-US" dirty="0"/>
          </a:p>
        </p:txBody>
      </p:sp>
      <p:sp>
        <p:nvSpPr>
          <p:cNvPr id="13" name="Bent-Up Arrow 12"/>
          <p:cNvSpPr/>
          <p:nvPr/>
        </p:nvSpPr>
        <p:spPr>
          <a:xfrm rot="16200000">
            <a:off x="3472708" y="1537444"/>
            <a:ext cx="978932" cy="1371148"/>
          </a:xfrm>
          <a:prstGeom prst="bentUpArrow">
            <a:avLst>
              <a:gd name="adj1" fmla="val 9312"/>
              <a:gd name="adj2" fmla="val 13611"/>
              <a:gd name="adj3" fmla="val 21156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Individual Christian</a:t>
            </a:r>
            <a:endParaRPr lang="en-US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09600" y="3583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 Distinction is Made in Work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0" y="2343150"/>
            <a:ext cx="5486400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Potluck at the Crim’s Home Today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1828800" y="3179619"/>
            <a:ext cx="5486400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“But all of the members showed up at </a:t>
            </a:r>
            <a:r>
              <a:rPr lang="en-US" dirty="0" smtClean="0">
                <a:solidFill>
                  <a:schemeClr val="bg1"/>
                </a:solidFill>
              </a:rPr>
              <a:t>your home </a:t>
            </a:r>
            <a:r>
              <a:rPr lang="en-US" dirty="0">
                <a:solidFill>
                  <a:schemeClr val="bg1"/>
                </a:solidFill>
              </a:rPr>
              <a:t>so isn’t it splitting hairs to say it is not the church that is </a:t>
            </a:r>
            <a:r>
              <a:rPr lang="en-US" dirty="0" smtClean="0">
                <a:solidFill>
                  <a:schemeClr val="bg1"/>
                </a:solidFill>
              </a:rPr>
              <a:t>assembled </a:t>
            </a:r>
            <a:r>
              <a:rPr lang="en-US" dirty="0">
                <a:solidFill>
                  <a:schemeClr val="bg1"/>
                </a:solidFill>
              </a:rPr>
              <a:t>in </a:t>
            </a:r>
            <a:r>
              <a:rPr lang="en-US" dirty="0" smtClean="0">
                <a:solidFill>
                  <a:schemeClr val="bg1"/>
                </a:solidFill>
              </a:rPr>
              <a:t>your </a:t>
            </a:r>
            <a:r>
              <a:rPr lang="en-US" dirty="0">
                <a:solidFill>
                  <a:schemeClr val="bg1"/>
                </a:solidFill>
              </a:rPr>
              <a:t>home?”</a:t>
            </a:r>
          </a:p>
        </p:txBody>
      </p:sp>
    </p:spTree>
    <p:extLst>
      <p:ext uri="{BB962C8B-B14F-4D97-AF65-F5344CB8AC3E}">
        <p14:creationId xmlns:p14="http://schemas.microsoft.com/office/powerpoint/2010/main" val="3390046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12395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 Corinthians 16:19</a:t>
            </a:r>
          </a:p>
          <a:p>
            <a:r>
              <a:rPr lang="en-US" sz="3600" dirty="0"/>
              <a:t>The churches of Asia greet you. Aquila and Priscilla greet you heartily in the Lord, </a:t>
            </a:r>
            <a:r>
              <a:rPr lang="en-US" sz="3600" dirty="0">
                <a:solidFill>
                  <a:srgbClr val="C00000"/>
                </a:solidFill>
              </a:rPr>
              <a:t>with the church that is in their house</a:t>
            </a:r>
            <a:r>
              <a:rPr lang="en-US" sz="3600" dirty="0"/>
              <a:t>.  </a:t>
            </a:r>
            <a:endParaRPr lang="en-US" sz="3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An Individual Christian  /  the church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485" y="3869690"/>
            <a:ext cx="1374515" cy="1292860"/>
          </a:xfrm>
        </p:spPr>
      </p:pic>
    </p:spTree>
    <p:extLst>
      <p:ext uri="{BB962C8B-B14F-4D97-AF65-F5344CB8AC3E}">
        <p14:creationId xmlns:p14="http://schemas.microsoft.com/office/powerpoint/2010/main" val="146023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123950"/>
            <a:ext cx="8077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Acts 8:1-4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C00000"/>
                </a:solidFill>
              </a:rPr>
              <a:t>Ananias sold property and brought a portion of the sell and laid it at the apostles feet (2)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C00000"/>
                </a:solidFill>
              </a:rPr>
              <a:t>The Land was Under His Own Control (4)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C00000"/>
                </a:solidFill>
              </a:rPr>
              <a:t>The portion he laid at the apostle’s feet then belonged to the church (4)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An Individual Christian  /  the church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485" y="3869690"/>
            <a:ext cx="1374515" cy="1292860"/>
          </a:xfrm>
        </p:spPr>
      </p:pic>
      <p:grpSp>
        <p:nvGrpSpPr>
          <p:cNvPr id="8" name="Group 7"/>
          <p:cNvGrpSpPr/>
          <p:nvPr/>
        </p:nvGrpSpPr>
        <p:grpSpPr>
          <a:xfrm>
            <a:off x="1295400" y="3816519"/>
            <a:ext cx="6629400" cy="507831"/>
            <a:chOff x="1295400" y="3816519"/>
            <a:chExt cx="6629400" cy="507831"/>
          </a:xfrm>
        </p:grpSpPr>
        <p:sp>
          <p:nvSpPr>
            <p:cNvPr id="3" name="Rectangle 2"/>
            <p:cNvSpPr/>
            <p:nvPr/>
          </p:nvSpPr>
          <p:spPr>
            <a:xfrm>
              <a:off x="1295400" y="3867150"/>
              <a:ext cx="6477000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71601" y="3816519"/>
              <a:ext cx="655319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dirty="0" smtClean="0">
                  <a:solidFill>
                    <a:schemeClr val="bg1"/>
                  </a:solidFill>
                </a:rPr>
                <a:t>The Money Changed Ownership and Control</a:t>
              </a:r>
              <a:endParaRPr lang="en-US" sz="27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391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12395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/>
              <a:t>Support of Bible Colleges, Preschools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/>
              <a:t>Sumer Camps, Gym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/>
              <a:t>Fellowship Halls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0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Unauthorized Actions when Not Understood</a:t>
            </a:r>
            <a:endParaRPr lang="en-US" sz="30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485" y="3869690"/>
            <a:ext cx="1374515" cy="1292860"/>
          </a:xfrm>
        </p:spPr>
      </p:pic>
      <p:pic>
        <p:nvPicPr>
          <p:cNvPr id="9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1885" y="4022090"/>
            <a:ext cx="1374515" cy="129286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784131" y="2724150"/>
            <a:ext cx="5638800" cy="507831"/>
            <a:chOff x="1295400" y="3816519"/>
            <a:chExt cx="6629400" cy="507831"/>
          </a:xfrm>
        </p:grpSpPr>
        <p:sp>
          <p:nvSpPr>
            <p:cNvPr id="11" name="Rectangle 10"/>
            <p:cNvSpPr/>
            <p:nvPr/>
          </p:nvSpPr>
          <p:spPr>
            <a:xfrm>
              <a:off x="1295400" y="3867150"/>
              <a:ext cx="6477000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71601" y="3816519"/>
              <a:ext cx="655319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700" dirty="0" smtClean="0">
                  <a:solidFill>
                    <a:schemeClr val="bg1"/>
                  </a:solidFill>
                </a:rPr>
                <a:t>Works of the Home</a:t>
              </a:r>
              <a:endParaRPr lang="en-US" sz="2700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848946" y="3409950"/>
            <a:ext cx="5444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Ephesians 6:4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Proverbs 22:6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1 Corinthians 11:22 &amp; 34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02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19thstreetchurchofchrist.com/uploads/5/4/4/3/54436755/gods_plan_of_salvation_-_eric_stone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6872"/>
            <a:ext cx="8852346" cy="4637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01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An Individual Christian  /  the church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422" y="3486150"/>
            <a:ext cx="1779578" cy="1673860"/>
          </a:xfrm>
        </p:spPr>
      </p:pic>
      <p:sp>
        <p:nvSpPr>
          <p:cNvPr id="5" name="TextBox 4"/>
          <p:cNvSpPr txBox="1"/>
          <p:nvPr/>
        </p:nvSpPr>
        <p:spPr>
          <a:xfrm>
            <a:off x="228600" y="1276350"/>
            <a:ext cx="42672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Matthew 18:15-17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rgbClr val="C00000"/>
                </a:solidFill>
              </a:rPr>
              <a:t>Two Individuals (15)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rgbClr val="C00000"/>
                </a:solidFill>
              </a:rPr>
              <a:t>Two or Three Individuals (16)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rgbClr val="C00000"/>
                </a:solidFill>
              </a:rPr>
              <a:t>The church (17)</a:t>
            </a:r>
          </a:p>
          <a:p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914400" y="3714750"/>
            <a:ext cx="6400800" cy="83099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Clearly </a:t>
            </a:r>
            <a:r>
              <a:rPr lang="en-US" sz="2400" dirty="0">
                <a:solidFill>
                  <a:schemeClr val="bg1"/>
                </a:solidFill>
              </a:rPr>
              <a:t>made a distinction between an individual or individuals </a:t>
            </a:r>
            <a:r>
              <a:rPr lang="en-US" sz="2400" dirty="0" smtClean="0">
                <a:solidFill>
                  <a:schemeClr val="bg1"/>
                </a:solidFill>
              </a:rPr>
              <a:t>and </a:t>
            </a:r>
            <a:r>
              <a:rPr lang="en-US" sz="2400" dirty="0">
                <a:solidFill>
                  <a:schemeClr val="bg1"/>
                </a:solidFill>
              </a:rPr>
              <a:t>the church.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95800" y="1242358"/>
            <a:ext cx="4572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Timothy 5:16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rgbClr val="C00000"/>
                </a:solidFill>
              </a:rPr>
              <a:t>An Individual Christian </a:t>
            </a:r>
          </a:p>
          <a:p>
            <a:pPr marL="633413" lvl="1" indent="-174625">
              <a:buFont typeface="Wingdings" panose="05000000000000000000" pitchFamily="2" charset="2"/>
              <a:buChar char="§"/>
            </a:pPr>
            <a:r>
              <a:rPr lang="en-US" dirty="0" smtClean="0"/>
              <a:t>(Believing Man or Believing Woman)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rgbClr val="C00000"/>
                </a:solidFill>
              </a:rPr>
              <a:t>“Do Not let the church be burdened”</a:t>
            </a:r>
          </a:p>
          <a:p>
            <a:endParaRPr lang="en-US" sz="2000" dirty="0" smtClean="0">
              <a:solidFill>
                <a:srgbClr val="C0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267200" y="895350"/>
            <a:ext cx="0" cy="28194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63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123950"/>
            <a:ext cx="84582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Acts 8:1-4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C00000"/>
                </a:solidFill>
              </a:rPr>
              <a:t>The Land was Under His Own Control (4)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C00000"/>
                </a:solidFill>
              </a:rPr>
              <a:t>The price he got for the land was under his control </a:t>
            </a:r>
            <a:r>
              <a:rPr lang="en-US" sz="2400" dirty="0" smtClean="0">
                <a:solidFill>
                  <a:srgbClr val="C00000"/>
                </a:solidFill>
              </a:rPr>
              <a:t>(4)</a:t>
            </a:r>
            <a:endParaRPr lang="en-US" sz="2800" dirty="0" smtClean="0">
              <a:solidFill>
                <a:srgbClr val="C00000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C00000"/>
                </a:solidFill>
              </a:rPr>
              <a:t>The portion he laid at the apostle’s feet then belonged to the church (4)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An Individual Christian  /  the church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485" y="3869690"/>
            <a:ext cx="1374515" cy="1292860"/>
          </a:xfrm>
        </p:spPr>
      </p:pic>
      <p:grpSp>
        <p:nvGrpSpPr>
          <p:cNvPr id="8" name="Group 7"/>
          <p:cNvGrpSpPr/>
          <p:nvPr/>
        </p:nvGrpSpPr>
        <p:grpSpPr>
          <a:xfrm>
            <a:off x="1295400" y="3816519"/>
            <a:ext cx="6629400" cy="507831"/>
            <a:chOff x="1295400" y="3816519"/>
            <a:chExt cx="6629400" cy="507831"/>
          </a:xfrm>
        </p:grpSpPr>
        <p:sp>
          <p:nvSpPr>
            <p:cNvPr id="3" name="Rectangle 2"/>
            <p:cNvSpPr/>
            <p:nvPr/>
          </p:nvSpPr>
          <p:spPr>
            <a:xfrm>
              <a:off x="1295400" y="3867150"/>
              <a:ext cx="6477000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71601" y="3816519"/>
              <a:ext cx="655319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dirty="0" smtClean="0">
                  <a:solidFill>
                    <a:schemeClr val="bg1"/>
                  </a:solidFill>
                </a:rPr>
                <a:t>The Money Changed Ownership and Control</a:t>
              </a:r>
              <a:endParaRPr lang="en-US" sz="27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186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An Individual Christian  /  the church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422" y="3486150"/>
            <a:ext cx="1779578" cy="1673860"/>
          </a:xfrm>
        </p:spPr>
      </p:pic>
      <p:sp>
        <p:nvSpPr>
          <p:cNvPr id="5" name="TextBox 4"/>
          <p:cNvSpPr txBox="1"/>
          <p:nvPr/>
        </p:nvSpPr>
        <p:spPr>
          <a:xfrm>
            <a:off x="838200" y="1191260"/>
            <a:ext cx="769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James 1:27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rgbClr val="C00000"/>
                </a:solidFill>
              </a:rPr>
              <a:t>An Individual Christian in Context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3200" dirty="0" smtClean="0"/>
              <a:t>(James is not writing to the church (1))</a:t>
            </a:r>
          </a:p>
        </p:txBody>
      </p:sp>
      <p:sp>
        <p:nvSpPr>
          <p:cNvPr id="6" name="Rectangle 5"/>
          <p:cNvSpPr/>
          <p:nvPr/>
        </p:nvSpPr>
        <p:spPr>
          <a:xfrm>
            <a:off x="928255" y="3028950"/>
            <a:ext cx="6400800" cy="181588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If </a:t>
            </a:r>
            <a:r>
              <a:rPr lang="en-US" sz="2800" dirty="0">
                <a:solidFill>
                  <a:schemeClr val="bg1"/>
                </a:solidFill>
              </a:rPr>
              <a:t>you visit a widow or an orphan in their affliction or keep yourself unspotted from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the world, does that mean the church has done the same? </a:t>
            </a:r>
          </a:p>
        </p:txBody>
      </p:sp>
      <p:sp>
        <p:nvSpPr>
          <p:cNvPr id="7" name="Rectangle 6"/>
          <p:cNvSpPr/>
          <p:nvPr/>
        </p:nvSpPr>
        <p:spPr>
          <a:xfrm>
            <a:off x="838200" y="4312503"/>
            <a:ext cx="12521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</a:t>
            </a:r>
            <a:endParaRPr lang="en-US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14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An Individual Christian  /  the church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191260"/>
            <a:ext cx="7696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“Since individual Christians make up the church, what is the difference between Christians supporting orphan homes individually and supporting them collectively?”  </a:t>
            </a:r>
          </a:p>
        </p:txBody>
      </p:sp>
    </p:spTree>
    <p:extLst>
      <p:ext uri="{BB962C8B-B14F-4D97-AF65-F5344CB8AC3E}">
        <p14:creationId xmlns:p14="http://schemas.microsoft.com/office/powerpoint/2010/main" val="204685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An Individual Christian  /  the church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191260"/>
            <a:ext cx="769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“Since the church is composed of individual Christians, the church can do what the individuals can do.”</a:t>
            </a:r>
          </a:p>
        </p:txBody>
      </p:sp>
      <p:sp>
        <p:nvSpPr>
          <p:cNvPr id="3" name="Rectangle 2"/>
          <p:cNvSpPr/>
          <p:nvPr/>
        </p:nvSpPr>
        <p:spPr>
          <a:xfrm>
            <a:off x="221673" y="2800350"/>
            <a:ext cx="86937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Collective action takes place in the local church when individual members of that </a:t>
            </a:r>
            <a:r>
              <a:rPr lang="en-US" sz="2400" b="1" dirty="0">
                <a:solidFill>
                  <a:srgbClr val="C00000"/>
                </a:solidFill>
              </a:rPr>
              <a:t>group act </a:t>
            </a:r>
            <a:r>
              <a:rPr lang="en-US" sz="2400" b="1" dirty="0" smtClean="0">
                <a:solidFill>
                  <a:srgbClr val="C00000"/>
                </a:solidFill>
              </a:rPr>
              <a:t>jointly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collective </a:t>
            </a:r>
            <a:r>
              <a:rPr lang="en-US" sz="2400" dirty="0"/>
              <a:t>action (the work of the local church)  is </a:t>
            </a:r>
            <a:r>
              <a:rPr lang="en-US" sz="2400" b="1" dirty="0">
                <a:solidFill>
                  <a:srgbClr val="C00000"/>
                </a:solidFill>
              </a:rPr>
              <a:t>under Divine </a:t>
            </a:r>
            <a:r>
              <a:rPr lang="en-US" sz="2400" b="1" dirty="0" smtClean="0">
                <a:solidFill>
                  <a:srgbClr val="C00000"/>
                </a:solidFill>
              </a:rPr>
              <a:t>Direction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You </a:t>
            </a:r>
            <a:r>
              <a:rPr lang="en-US" sz="2400" dirty="0"/>
              <a:t>must have authority for the joint activity, the work of the church.</a:t>
            </a:r>
          </a:p>
        </p:txBody>
      </p:sp>
    </p:spTree>
    <p:extLst>
      <p:ext uri="{BB962C8B-B14F-4D97-AF65-F5344CB8AC3E}">
        <p14:creationId xmlns:p14="http://schemas.microsoft.com/office/powerpoint/2010/main" val="110885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the church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191260"/>
            <a:ext cx="7696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Greek: </a:t>
            </a:r>
            <a:r>
              <a:rPr lang="en-US" sz="3600" dirty="0" err="1" smtClean="0"/>
              <a:t>ekkle</a:t>
            </a:r>
            <a:r>
              <a:rPr lang="en-US" sz="3600" dirty="0" err="1"/>
              <a:t>̄</a:t>
            </a:r>
            <a:r>
              <a:rPr lang="en-US" sz="3600" dirty="0" err="1" smtClean="0"/>
              <a:t>sia</a:t>
            </a:r>
            <a:endParaRPr lang="en-US" sz="3600" dirty="0" smtClean="0"/>
          </a:p>
          <a:p>
            <a:r>
              <a:rPr lang="en-US" sz="2800" dirty="0" smtClean="0">
                <a:solidFill>
                  <a:srgbClr val="C00000"/>
                </a:solidFill>
              </a:rPr>
              <a:t>Summary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 gathering,  a congregation, a company of the “called out”, believers or </a:t>
            </a:r>
            <a:r>
              <a:rPr lang="en-US" sz="2800" dirty="0" smtClean="0"/>
              <a:t>Christians </a:t>
            </a:r>
            <a:r>
              <a:rPr lang="en-US" sz="2800" dirty="0"/>
              <a:t>(disciples of Christ)  who have assembled for religious purposes</a:t>
            </a:r>
            <a:r>
              <a:rPr lang="en-US" sz="2800" dirty="0" smtClean="0"/>
              <a:t>.</a:t>
            </a:r>
          </a:p>
          <a:p>
            <a:endParaRPr lang="en-US" sz="1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Individual Christians have assembled together to function collectively.</a:t>
            </a:r>
          </a:p>
          <a:p>
            <a:r>
              <a:rPr lang="en-US" sz="2800" dirty="0" smtClean="0"/>
              <a:t>   </a:t>
            </a:r>
            <a:endParaRPr lang="en-US" sz="28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2539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church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Individual Christian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572000" y="1276350"/>
            <a:ext cx="0" cy="386715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609600" y="3583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 Distinction is Made in Work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165735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James 1:27</a:t>
            </a:r>
          </a:p>
          <a:p>
            <a:pPr algn="ctr"/>
            <a:r>
              <a:rPr lang="en-US" sz="2400" dirty="0" smtClean="0"/>
              <a:t>Galatians 6:10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500" y="3333750"/>
            <a:ext cx="43815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6:1 </a:t>
            </a:r>
            <a:r>
              <a:rPr lang="en-US" sz="1600" dirty="0"/>
              <a:t>“if a man”</a:t>
            </a:r>
          </a:p>
          <a:p>
            <a:r>
              <a:rPr lang="en-US" sz="1600" dirty="0" smtClean="0"/>
              <a:t>6:3 </a:t>
            </a:r>
            <a:r>
              <a:rPr lang="en-US" sz="1600" dirty="0"/>
              <a:t>“if anyone” </a:t>
            </a:r>
          </a:p>
          <a:p>
            <a:r>
              <a:rPr lang="en-US" sz="1600" dirty="0" smtClean="0"/>
              <a:t>6:4 </a:t>
            </a:r>
            <a:r>
              <a:rPr lang="en-US" sz="1600" dirty="0"/>
              <a:t>“but let each one”</a:t>
            </a:r>
          </a:p>
          <a:p>
            <a:r>
              <a:rPr lang="en-US" sz="1600" dirty="0" smtClean="0"/>
              <a:t>6:6 </a:t>
            </a:r>
            <a:r>
              <a:rPr lang="en-US" sz="1600" dirty="0"/>
              <a:t>“Let him”</a:t>
            </a:r>
          </a:p>
          <a:p>
            <a:r>
              <a:rPr lang="en-US" sz="1600" dirty="0" smtClean="0"/>
              <a:t>6:8 </a:t>
            </a:r>
            <a:r>
              <a:rPr lang="en-US" sz="1600" dirty="0"/>
              <a:t>“”he who sows”</a:t>
            </a:r>
          </a:p>
          <a:p>
            <a:r>
              <a:rPr lang="en-US" sz="1600" dirty="0" smtClean="0"/>
              <a:t>6:9-10 “us</a:t>
            </a:r>
            <a:r>
              <a:rPr lang="en-US" sz="1600" dirty="0"/>
              <a:t>” “we” does not change midstream “us” not grow weary (individual </a:t>
            </a:r>
            <a:r>
              <a:rPr lang="en-US" sz="1600" dirty="0" smtClean="0"/>
              <a:t>matter</a:t>
            </a:r>
            <a:r>
              <a:rPr lang="en-US" sz="1600" dirty="0"/>
              <a:t>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25582" y="2343150"/>
            <a:ext cx="4152900" cy="1015663"/>
            <a:chOff x="325582" y="2343150"/>
            <a:chExt cx="4152900" cy="1015663"/>
          </a:xfrm>
        </p:grpSpPr>
        <p:sp>
          <p:nvSpPr>
            <p:cNvPr id="3" name="Rectangle 2"/>
            <p:cNvSpPr/>
            <p:nvPr/>
          </p:nvSpPr>
          <p:spPr>
            <a:xfrm>
              <a:off x="4038600" y="2419350"/>
              <a:ext cx="3048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56754" y="2724150"/>
              <a:ext cx="1776845" cy="22340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325582" y="2343150"/>
              <a:ext cx="415290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Therefore, as we have opportunity, let us do good to all, especially to those who are of the household of faith.  </a:t>
              </a:r>
            </a:p>
          </p:txBody>
        </p:sp>
      </p:grpSp>
      <p:pic>
        <p:nvPicPr>
          <p:cNvPr id="1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485" y="3869690"/>
            <a:ext cx="1374515" cy="129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73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953000" y="3816519"/>
            <a:ext cx="3962400" cy="923330"/>
            <a:chOff x="4953000" y="3816519"/>
            <a:chExt cx="3962400" cy="923330"/>
          </a:xfrm>
        </p:grpSpPr>
        <p:sp>
          <p:nvSpPr>
            <p:cNvPr id="13" name="Rectangle 12"/>
            <p:cNvSpPr/>
            <p:nvPr/>
          </p:nvSpPr>
          <p:spPr>
            <a:xfrm>
              <a:off x="4953000" y="3867150"/>
              <a:ext cx="3871310" cy="87269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98545" y="3816519"/>
              <a:ext cx="391685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700" dirty="0" smtClean="0">
                  <a:solidFill>
                    <a:schemeClr val="bg1"/>
                  </a:solidFill>
                </a:rPr>
                <a:t>The Collective Action is Under Divine Direction</a:t>
              </a:r>
              <a:endParaRPr lang="en-US" sz="2700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church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Individual Christian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572000" y="1276350"/>
            <a:ext cx="0" cy="386715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609600" y="3583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 smtClean="0">
                <a:solidFill>
                  <a:srgbClr val="C00000"/>
                </a:solidFill>
                <a:latin typeface="American Typewriter" panose="02090604020004020304" pitchFamily="18" charset="0"/>
              </a:rPr>
              <a:t>A Distinction is Made in Work</a:t>
            </a:r>
            <a:endParaRPr lang="en-US" sz="3400" b="1" dirty="0">
              <a:solidFill>
                <a:srgbClr val="C00000"/>
              </a:solidFill>
              <a:latin typeface="American Typewriter" panose="02090604020004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1657350"/>
            <a:ext cx="297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James 1:27</a:t>
            </a:r>
          </a:p>
          <a:p>
            <a:pPr algn="ctr"/>
            <a:r>
              <a:rPr lang="en-US" sz="2400" dirty="0" smtClean="0"/>
              <a:t>Galatians 6:10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81600" y="1657350"/>
            <a:ext cx="2971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Edification</a:t>
            </a:r>
          </a:p>
          <a:p>
            <a:pPr algn="ctr"/>
            <a:r>
              <a:rPr lang="en-US" sz="2000" dirty="0" smtClean="0"/>
              <a:t>Ephesians 4:12</a:t>
            </a:r>
            <a:endParaRPr lang="en-US" sz="2400" dirty="0" smtClean="0">
              <a:solidFill>
                <a:srgbClr val="C00000"/>
              </a:solidFill>
            </a:endParaRP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Evangelism</a:t>
            </a:r>
          </a:p>
          <a:p>
            <a:pPr algn="ctr"/>
            <a:r>
              <a:rPr lang="en-US" sz="2000" dirty="0" smtClean="0"/>
              <a:t>Philippians 4:15-17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Benevolence</a:t>
            </a:r>
          </a:p>
          <a:p>
            <a:pPr algn="ctr"/>
            <a:r>
              <a:rPr lang="en-US" dirty="0" smtClean="0"/>
              <a:t>2 Corinthians 9:13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71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8245</TotalTime>
  <Words>980</Words>
  <Application>Microsoft Office PowerPoint</Application>
  <PresentationFormat>On-screen Show (16:9)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An Individual Christian  /  the church</vt:lpstr>
      <vt:lpstr>An Individual Christian  /  the church</vt:lpstr>
      <vt:lpstr>An Individual Christian  /  the church</vt:lpstr>
      <vt:lpstr>An Individual Christian  /  the church</vt:lpstr>
      <vt:lpstr>An Individual Christian  /  the church</vt:lpstr>
      <vt:lpstr>the church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 Individual Christian  /  the church</vt:lpstr>
      <vt:lpstr>An Individual Christian  /  the church</vt:lpstr>
      <vt:lpstr>Unauthorized Actions when Not Understood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Crim</dc:creator>
  <cp:lastModifiedBy>Stacy Crim</cp:lastModifiedBy>
  <cp:revision>55</cp:revision>
  <dcterms:created xsi:type="dcterms:W3CDTF">2022-08-31T17:03:28Z</dcterms:created>
  <dcterms:modified xsi:type="dcterms:W3CDTF">2022-09-13T14:57:29Z</dcterms:modified>
</cp:coreProperties>
</file>