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3"/>
  </p:notesMasterIdLst>
  <p:sldIdLst>
    <p:sldId id="516" r:id="rId2"/>
    <p:sldId id="596" r:id="rId3"/>
    <p:sldId id="518" r:id="rId4"/>
    <p:sldId id="519" r:id="rId5"/>
    <p:sldId id="520" r:id="rId6"/>
    <p:sldId id="521" r:id="rId7"/>
    <p:sldId id="522" r:id="rId8"/>
    <p:sldId id="523" r:id="rId9"/>
    <p:sldId id="530" r:id="rId10"/>
    <p:sldId id="531" r:id="rId11"/>
    <p:sldId id="532" r:id="rId12"/>
    <p:sldId id="524" r:id="rId13"/>
    <p:sldId id="525" r:id="rId14"/>
    <p:sldId id="526" r:id="rId15"/>
    <p:sldId id="527" r:id="rId16"/>
    <p:sldId id="528" r:id="rId17"/>
    <p:sldId id="529" r:id="rId18"/>
    <p:sldId id="542" r:id="rId19"/>
    <p:sldId id="543" r:id="rId20"/>
    <p:sldId id="544" r:id="rId21"/>
    <p:sldId id="501" r:id="rId22"/>
    <p:sldId id="503" r:id="rId23"/>
    <p:sldId id="504" r:id="rId24"/>
    <p:sldId id="505" r:id="rId25"/>
    <p:sldId id="506" r:id="rId26"/>
    <p:sldId id="507" r:id="rId27"/>
    <p:sldId id="508" r:id="rId28"/>
    <p:sldId id="509" r:id="rId29"/>
    <p:sldId id="515" r:id="rId30"/>
    <p:sldId id="510" r:id="rId31"/>
    <p:sldId id="467" r:id="rId32"/>
    <p:sldId id="511" r:id="rId33"/>
    <p:sldId id="439" r:id="rId34"/>
    <p:sldId id="440" r:id="rId35"/>
    <p:sldId id="832" r:id="rId36"/>
    <p:sldId id="438" r:id="rId37"/>
    <p:sldId id="512" r:id="rId38"/>
    <p:sldId id="442" r:id="rId39"/>
    <p:sldId id="618" r:id="rId40"/>
    <p:sldId id="1055" r:id="rId41"/>
    <p:sldId id="445" r:id="rId42"/>
    <p:sldId id="297" r:id="rId43"/>
    <p:sldId id="299" r:id="rId44"/>
    <p:sldId id="1057" r:id="rId45"/>
    <p:sldId id="1056" r:id="rId46"/>
    <p:sldId id="1054" r:id="rId47"/>
    <p:sldId id="300" r:id="rId48"/>
    <p:sldId id="452" r:id="rId49"/>
    <p:sldId id="453" r:id="rId50"/>
    <p:sldId id="454" r:id="rId51"/>
    <p:sldId id="455" r:id="rId52"/>
    <p:sldId id="457" r:id="rId53"/>
    <p:sldId id="456" r:id="rId54"/>
    <p:sldId id="460" r:id="rId55"/>
    <p:sldId id="458" r:id="rId56"/>
    <p:sldId id="459" r:id="rId57"/>
    <p:sldId id="432" r:id="rId58"/>
    <p:sldId id="286" r:id="rId59"/>
    <p:sldId id="597" r:id="rId60"/>
    <p:sldId id="550" r:id="rId61"/>
    <p:sldId id="551" r:id="rId6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54" autoAdjust="0"/>
    <p:restoredTop sz="86082" autoAdjust="0"/>
  </p:normalViewPr>
  <p:slideViewPr>
    <p:cSldViewPr>
      <p:cViewPr varScale="1">
        <p:scale>
          <a:sx n="64" d="100"/>
          <a:sy n="64" d="100"/>
        </p:scale>
        <p:origin x="636" y="36"/>
      </p:cViewPr>
      <p:guideLst>
        <p:guide orient="horz" pos="2160"/>
        <p:guide pos="2880"/>
      </p:guideLst>
    </p:cSldViewPr>
  </p:slideViewPr>
  <p:outlineViewPr>
    <p:cViewPr>
      <p:scale>
        <a:sx n="33" d="100"/>
        <a:sy n="33" d="100"/>
      </p:scale>
      <p:origin x="0" y="-3483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0" d="100"/>
          <a:sy n="80" d="100"/>
        </p:scale>
        <p:origin x="3804"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C86019B0-225C-4BDA-A421-466370240CD4}" type="datetimeFigureOut">
              <a:rPr lang="en-US"/>
              <a:pPr>
                <a:defRPr/>
              </a:pPr>
              <a:t>12/6/2024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BBED1EE9-2AE5-474E-919D-71515A59EBC4}" type="slidenum">
              <a:rPr lang="en-US"/>
              <a:pPr>
                <a:defRPr/>
              </a:pPr>
              <a:t>‹#›</a:t>
            </a:fld>
            <a:endParaRPr lang="en-US" dirty="0"/>
          </a:p>
        </p:txBody>
      </p:sp>
    </p:spTree>
    <p:extLst>
      <p:ext uri="{BB962C8B-B14F-4D97-AF65-F5344CB8AC3E}">
        <p14:creationId xmlns:p14="http://schemas.microsoft.com/office/powerpoint/2010/main" val="38126880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a:t>
            </a:fld>
            <a:endParaRPr lang="en-US" dirty="0"/>
          </a:p>
        </p:txBody>
      </p:sp>
    </p:spTree>
    <p:extLst>
      <p:ext uri="{BB962C8B-B14F-4D97-AF65-F5344CB8AC3E}">
        <p14:creationId xmlns:p14="http://schemas.microsoft.com/office/powerpoint/2010/main" val="3751397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AA43D-CDB5-461F-A22F-E12F0C52B99A}" type="slidenum">
              <a:rPr lang="en-US"/>
              <a:pPr/>
              <a:t>10</a:t>
            </a:fld>
            <a:endParaRPr lang="en-US" dirty="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xfrm>
            <a:off x="975360" y="4560570"/>
            <a:ext cx="5364480" cy="4320540"/>
          </a:xfrm>
        </p:spPr>
        <p:txBody>
          <a:bodyPr/>
          <a:lstStyle/>
          <a:p>
            <a:endParaRPr lang="en-US" dirty="0"/>
          </a:p>
        </p:txBody>
      </p:sp>
    </p:spTree>
    <p:extLst>
      <p:ext uri="{BB962C8B-B14F-4D97-AF65-F5344CB8AC3E}">
        <p14:creationId xmlns:p14="http://schemas.microsoft.com/office/powerpoint/2010/main" val="2994997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BD1A05-26D1-4D08-B133-442D4A59442D}" type="slidenum">
              <a:rPr lang="en-US" smtClean="0"/>
              <a:pPr/>
              <a:t>11</a:t>
            </a:fld>
            <a:endParaRPr lang="en-US" dirty="0"/>
          </a:p>
        </p:txBody>
      </p:sp>
    </p:spTree>
    <p:extLst>
      <p:ext uri="{BB962C8B-B14F-4D97-AF65-F5344CB8AC3E}">
        <p14:creationId xmlns:p14="http://schemas.microsoft.com/office/powerpoint/2010/main" val="1665587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13</a:t>
            </a:fld>
            <a:endParaRPr lang="en-US" dirty="0"/>
          </a:p>
        </p:txBody>
      </p:sp>
    </p:spTree>
    <p:extLst>
      <p:ext uri="{BB962C8B-B14F-4D97-AF65-F5344CB8AC3E}">
        <p14:creationId xmlns:p14="http://schemas.microsoft.com/office/powerpoint/2010/main" val="403707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15</a:t>
            </a:fld>
            <a:endParaRPr lang="en-US" dirty="0"/>
          </a:p>
        </p:txBody>
      </p:sp>
    </p:spTree>
    <p:extLst>
      <p:ext uri="{BB962C8B-B14F-4D97-AF65-F5344CB8AC3E}">
        <p14:creationId xmlns:p14="http://schemas.microsoft.com/office/powerpoint/2010/main" val="269117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17</a:t>
            </a:fld>
            <a:endParaRPr lang="en-US" dirty="0"/>
          </a:p>
        </p:txBody>
      </p:sp>
    </p:spTree>
    <p:extLst>
      <p:ext uri="{BB962C8B-B14F-4D97-AF65-F5344CB8AC3E}">
        <p14:creationId xmlns:p14="http://schemas.microsoft.com/office/powerpoint/2010/main" val="3584012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18</a:t>
            </a:fld>
            <a:endParaRPr lang="en-US" dirty="0"/>
          </a:p>
        </p:txBody>
      </p:sp>
    </p:spTree>
    <p:extLst>
      <p:ext uri="{BB962C8B-B14F-4D97-AF65-F5344CB8AC3E}">
        <p14:creationId xmlns:p14="http://schemas.microsoft.com/office/powerpoint/2010/main" val="253211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19</a:t>
            </a:fld>
            <a:endParaRPr lang="en-US" dirty="0"/>
          </a:p>
        </p:txBody>
      </p:sp>
    </p:spTree>
    <p:extLst>
      <p:ext uri="{BB962C8B-B14F-4D97-AF65-F5344CB8AC3E}">
        <p14:creationId xmlns:p14="http://schemas.microsoft.com/office/powerpoint/2010/main" val="3903876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20</a:t>
            </a:fld>
            <a:endParaRPr lang="en-US" dirty="0"/>
          </a:p>
        </p:txBody>
      </p:sp>
    </p:spTree>
    <p:extLst>
      <p:ext uri="{BB962C8B-B14F-4D97-AF65-F5344CB8AC3E}">
        <p14:creationId xmlns:p14="http://schemas.microsoft.com/office/powerpoint/2010/main" val="58738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21</a:t>
            </a:fld>
            <a:endParaRPr lang="en-US" dirty="0"/>
          </a:p>
        </p:txBody>
      </p:sp>
    </p:spTree>
    <p:extLst>
      <p:ext uri="{BB962C8B-B14F-4D97-AF65-F5344CB8AC3E}">
        <p14:creationId xmlns:p14="http://schemas.microsoft.com/office/powerpoint/2010/main" val="405900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22</a:t>
            </a:fld>
            <a:endParaRPr lang="en-US" dirty="0"/>
          </a:p>
        </p:txBody>
      </p:sp>
    </p:spTree>
    <p:extLst>
      <p:ext uri="{BB962C8B-B14F-4D97-AF65-F5344CB8AC3E}">
        <p14:creationId xmlns:p14="http://schemas.microsoft.com/office/powerpoint/2010/main" val="55014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a:t>
            </a:fld>
            <a:endParaRPr lang="en-US" dirty="0"/>
          </a:p>
        </p:txBody>
      </p:sp>
    </p:spTree>
    <p:extLst>
      <p:ext uri="{BB962C8B-B14F-4D97-AF65-F5344CB8AC3E}">
        <p14:creationId xmlns:p14="http://schemas.microsoft.com/office/powerpoint/2010/main" val="2935861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23</a:t>
            </a:fld>
            <a:endParaRPr lang="en-US" dirty="0"/>
          </a:p>
        </p:txBody>
      </p:sp>
    </p:spTree>
    <p:extLst>
      <p:ext uri="{BB962C8B-B14F-4D97-AF65-F5344CB8AC3E}">
        <p14:creationId xmlns:p14="http://schemas.microsoft.com/office/powerpoint/2010/main" val="85957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24</a:t>
            </a:fld>
            <a:endParaRPr lang="en-US" dirty="0"/>
          </a:p>
        </p:txBody>
      </p:sp>
    </p:spTree>
    <p:extLst>
      <p:ext uri="{BB962C8B-B14F-4D97-AF65-F5344CB8AC3E}">
        <p14:creationId xmlns:p14="http://schemas.microsoft.com/office/powerpoint/2010/main" val="278199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25</a:t>
            </a:fld>
            <a:endParaRPr lang="en-US" dirty="0"/>
          </a:p>
        </p:txBody>
      </p:sp>
    </p:spTree>
    <p:extLst>
      <p:ext uri="{BB962C8B-B14F-4D97-AF65-F5344CB8AC3E}">
        <p14:creationId xmlns:p14="http://schemas.microsoft.com/office/powerpoint/2010/main" val="274849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26</a:t>
            </a:fld>
            <a:endParaRPr lang="en-US" dirty="0"/>
          </a:p>
        </p:txBody>
      </p:sp>
    </p:spTree>
    <p:extLst>
      <p:ext uri="{BB962C8B-B14F-4D97-AF65-F5344CB8AC3E}">
        <p14:creationId xmlns:p14="http://schemas.microsoft.com/office/powerpoint/2010/main" val="3762338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27</a:t>
            </a:fld>
            <a:endParaRPr lang="en-US" dirty="0"/>
          </a:p>
        </p:txBody>
      </p:sp>
    </p:spTree>
    <p:extLst>
      <p:ext uri="{BB962C8B-B14F-4D97-AF65-F5344CB8AC3E}">
        <p14:creationId xmlns:p14="http://schemas.microsoft.com/office/powerpoint/2010/main" val="2957839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28</a:t>
            </a:fld>
            <a:endParaRPr lang="en-US" dirty="0"/>
          </a:p>
        </p:txBody>
      </p:sp>
    </p:spTree>
    <p:extLst>
      <p:ext uri="{BB962C8B-B14F-4D97-AF65-F5344CB8AC3E}">
        <p14:creationId xmlns:p14="http://schemas.microsoft.com/office/powerpoint/2010/main" val="1607590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29</a:t>
            </a:fld>
            <a:endParaRPr lang="en-US" dirty="0"/>
          </a:p>
        </p:txBody>
      </p:sp>
    </p:spTree>
    <p:extLst>
      <p:ext uri="{BB962C8B-B14F-4D97-AF65-F5344CB8AC3E}">
        <p14:creationId xmlns:p14="http://schemas.microsoft.com/office/powerpoint/2010/main" val="1546443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30</a:t>
            </a:fld>
            <a:endParaRPr lang="en-US" dirty="0"/>
          </a:p>
        </p:txBody>
      </p:sp>
    </p:spTree>
    <p:extLst>
      <p:ext uri="{BB962C8B-B14F-4D97-AF65-F5344CB8AC3E}">
        <p14:creationId xmlns:p14="http://schemas.microsoft.com/office/powerpoint/2010/main" val="913104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31</a:t>
            </a:fld>
            <a:endParaRPr lang="en-US" dirty="0"/>
          </a:p>
        </p:txBody>
      </p:sp>
    </p:spTree>
    <p:extLst>
      <p:ext uri="{BB962C8B-B14F-4D97-AF65-F5344CB8AC3E}">
        <p14:creationId xmlns:p14="http://schemas.microsoft.com/office/powerpoint/2010/main" val="3617438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32</a:t>
            </a:fld>
            <a:endParaRPr lang="en-US" dirty="0"/>
          </a:p>
        </p:txBody>
      </p:sp>
    </p:spTree>
    <p:extLst>
      <p:ext uri="{BB962C8B-B14F-4D97-AF65-F5344CB8AC3E}">
        <p14:creationId xmlns:p14="http://schemas.microsoft.com/office/powerpoint/2010/main" val="286415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a:t>
            </a:fld>
            <a:endParaRPr lang="en-US" dirty="0"/>
          </a:p>
        </p:txBody>
      </p:sp>
    </p:spTree>
    <p:extLst>
      <p:ext uri="{BB962C8B-B14F-4D97-AF65-F5344CB8AC3E}">
        <p14:creationId xmlns:p14="http://schemas.microsoft.com/office/powerpoint/2010/main" val="385288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33</a:t>
            </a:fld>
            <a:endParaRPr lang="en-US" dirty="0"/>
          </a:p>
        </p:txBody>
      </p:sp>
    </p:spTree>
    <p:extLst>
      <p:ext uri="{BB962C8B-B14F-4D97-AF65-F5344CB8AC3E}">
        <p14:creationId xmlns:p14="http://schemas.microsoft.com/office/powerpoint/2010/main" val="1306295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34</a:t>
            </a:fld>
            <a:endParaRPr lang="en-US" dirty="0"/>
          </a:p>
        </p:txBody>
      </p:sp>
    </p:spTree>
    <p:extLst>
      <p:ext uri="{BB962C8B-B14F-4D97-AF65-F5344CB8AC3E}">
        <p14:creationId xmlns:p14="http://schemas.microsoft.com/office/powerpoint/2010/main" val="265549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35</a:t>
            </a:fld>
            <a:endParaRPr lang="en-US" dirty="0"/>
          </a:p>
        </p:txBody>
      </p:sp>
    </p:spTree>
    <p:extLst>
      <p:ext uri="{BB962C8B-B14F-4D97-AF65-F5344CB8AC3E}">
        <p14:creationId xmlns:p14="http://schemas.microsoft.com/office/powerpoint/2010/main" val="3205234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36</a:t>
            </a:fld>
            <a:endParaRPr lang="en-US" dirty="0"/>
          </a:p>
        </p:txBody>
      </p:sp>
    </p:spTree>
    <p:extLst>
      <p:ext uri="{BB962C8B-B14F-4D97-AF65-F5344CB8AC3E}">
        <p14:creationId xmlns:p14="http://schemas.microsoft.com/office/powerpoint/2010/main" val="3857645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37</a:t>
            </a:fld>
            <a:endParaRPr lang="en-US" dirty="0"/>
          </a:p>
        </p:txBody>
      </p:sp>
    </p:spTree>
    <p:extLst>
      <p:ext uri="{BB962C8B-B14F-4D97-AF65-F5344CB8AC3E}">
        <p14:creationId xmlns:p14="http://schemas.microsoft.com/office/powerpoint/2010/main" val="1342867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DB9AF8-8328-41FA-8FE6-4884BCE6FA8D}" type="slidenum">
              <a:rPr lang="en-US"/>
              <a:pPr/>
              <a:t>39</a:t>
            </a:fld>
            <a:endParaRPr lang="en-US"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pPr>
              <a:lnSpc>
                <a:spcPct val="80000"/>
              </a:lnSpc>
            </a:pP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46AA0-F8BF-4F28-8DED-4D0EBC99469A}" type="slidenum">
              <a:rPr lang="en-US"/>
              <a:pPr/>
              <a:t>40</a:t>
            </a:fld>
            <a:endParaRPr lang="en-US" dirty="0"/>
          </a:p>
        </p:txBody>
      </p:sp>
      <p:sp>
        <p:nvSpPr>
          <p:cNvPr id="43010" name="Rectangle 2"/>
          <p:cNvSpPr>
            <a:spLocks noGrp="1" noRot="1" noChangeAspect="1" noChangeArrowheads="1" noTextEdit="1"/>
          </p:cNvSpPr>
          <p:nvPr>
            <p:ph type="sldImg"/>
          </p:nvPr>
        </p:nvSpPr>
        <p:spPr bwMode="auto">
          <a:xfrm>
            <a:off x="1381125" y="757238"/>
            <a:ext cx="5040313" cy="3779837"/>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780288" y="4788599"/>
            <a:ext cx="6242304" cy="4536567"/>
          </a:xfrm>
          <a:prstGeom prst="rect">
            <a:avLst/>
          </a:prstGeom>
          <a:solidFill>
            <a:srgbClr val="FFFFFF"/>
          </a:solidFill>
          <a:ln>
            <a:miter lim="800000"/>
            <a:headEnd/>
            <a:tailEnd/>
          </a:ln>
        </p:spPr>
        <p:txBody>
          <a:bodyPr/>
          <a:lstStyle/>
          <a:p>
            <a:pPr marL="255451" indent="-255451">
              <a:lnSpc>
                <a:spcPct val="80000"/>
              </a:lnSpc>
            </a:pPr>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55DC3-C147-4711-964C-C69499C76364}" type="slidenum">
              <a:rPr lang="en-US"/>
              <a:pPr/>
              <a:t>41</a:t>
            </a:fld>
            <a:endParaRPr lang="en-US" dirty="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dirty="0">
              <a:latin typeface="Times New Roman" pitchFamily="18" charset="0"/>
            </a:endParaRPr>
          </a:p>
        </p:txBody>
      </p:sp>
    </p:spTree>
    <p:extLst>
      <p:ext uri="{BB962C8B-B14F-4D97-AF65-F5344CB8AC3E}">
        <p14:creationId xmlns:p14="http://schemas.microsoft.com/office/powerpoint/2010/main" val="3905705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ABC55A-2355-4445-A49C-A75CD58C51AD}" type="slidenum">
              <a:rPr lang="en-US"/>
              <a:pPr/>
              <a:t>42</a:t>
            </a:fld>
            <a:endParaRPr lang="en-US" dirty="0"/>
          </a:p>
        </p:txBody>
      </p:sp>
      <p:sp>
        <p:nvSpPr>
          <p:cNvPr id="78850" name="Rectangle 2"/>
          <p:cNvSpPr>
            <a:spLocks noGrp="1" noRot="1" noChangeAspect="1" noChangeArrowheads="1" noTextEdit="1"/>
          </p:cNvSpPr>
          <p:nvPr>
            <p:ph type="sldImg"/>
          </p:nvPr>
        </p:nvSpPr>
        <p:spPr bwMode="auto">
          <a:xfrm>
            <a:off x="1381125" y="757238"/>
            <a:ext cx="5040313" cy="3779837"/>
          </a:xfrm>
          <a:prstGeom prst="rect">
            <a:avLst/>
          </a:prstGeom>
          <a:solidFill>
            <a:srgbClr val="FFFFFF"/>
          </a:solidFill>
          <a:ln>
            <a:solidFill>
              <a:srgbClr val="000000"/>
            </a:solidFill>
            <a:miter lim="800000"/>
            <a:headEnd/>
            <a:tailEnd/>
          </a:ln>
        </p:spPr>
      </p:sp>
      <p:sp>
        <p:nvSpPr>
          <p:cNvPr id="78851" name="Rectangle 3"/>
          <p:cNvSpPr>
            <a:spLocks noGrp="1" noChangeArrowheads="1"/>
          </p:cNvSpPr>
          <p:nvPr>
            <p:ph type="body" idx="1"/>
          </p:nvPr>
        </p:nvSpPr>
        <p:spPr bwMode="auto">
          <a:xfrm>
            <a:off x="780288" y="4788599"/>
            <a:ext cx="6242304" cy="4536567"/>
          </a:xfrm>
          <a:prstGeom prst="rect">
            <a:avLst/>
          </a:prstGeom>
          <a:solidFill>
            <a:srgbClr val="FFFFFF"/>
          </a:solidFill>
          <a:ln>
            <a:miter lim="800000"/>
            <a:headEnd/>
            <a:tailEnd/>
          </a:ln>
        </p:spPr>
        <p:txBody>
          <a:bodyPr/>
          <a:lstStyle/>
          <a:p>
            <a:endParaRPr lang="en-US" sz="13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D9C8C0-CC95-4D60-9279-639BC6234A8C}" type="slidenum">
              <a:rPr lang="en-US"/>
              <a:pPr/>
              <a:t>43</a:t>
            </a:fld>
            <a:endParaRPr lang="en-US" dirty="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a:t>
            </a:fld>
            <a:endParaRPr lang="en-US" dirty="0"/>
          </a:p>
        </p:txBody>
      </p:sp>
    </p:spTree>
    <p:extLst>
      <p:ext uri="{BB962C8B-B14F-4D97-AF65-F5344CB8AC3E}">
        <p14:creationId xmlns:p14="http://schemas.microsoft.com/office/powerpoint/2010/main" val="2536551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464A-8E5C-6E17-29A6-D52A716BCC9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BBC32A5-5529-3A03-830F-A3FCA49CB7DD}"/>
              </a:ext>
            </a:extLst>
          </p:cNvPr>
          <p:cNvSpPr>
            <a:spLocks noGrp="1" noChangeArrowheads="1"/>
          </p:cNvSpPr>
          <p:nvPr>
            <p:ph type="sldNum" sz="quarter" idx="5"/>
          </p:nvPr>
        </p:nvSpPr>
        <p:spPr>
          <a:ln/>
        </p:spPr>
        <p:txBody>
          <a:bodyPr/>
          <a:lstStyle/>
          <a:p>
            <a:fld id="{07A49EB9-0F35-45C2-990D-8600BC087C1F}" type="slidenum">
              <a:rPr lang="en-US"/>
              <a:pPr/>
              <a:t>44</a:t>
            </a:fld>
            <a:endParaRPr lang="en-US" dirty="0"/>
          </a:p>
        </p:txBody>
      </p:sp>
      <p:sp>
        <p:nvSpPr>
          <p:cNvPr id="216066" name="Rectangle 2">
            <a:extLst>
              <a:ext uri="{FF2B5EF4-FFF2-40B4-BE49-F238E27FC236}">
                <a16:creationId xmlns:a16="http://schemas.microsoft.com/office/drawing/2014/main" id="{9BDDAA11-7396-8A09-930C-9278CC51341F}"/>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257A1469-008D-4B8B-566C-D1C33C7801C7}"/>
              </a:ext>
            </a:extLst>
          </p:cNvPr>
          <p:cNvSpPr>
            <a:spLocks noGrp="1" noChangeArrowheads="1"/>
          </p:cNvSpPr>
          <p:nvPr>
            <p:ph type="body" idx="1"/>
          </p:nvPr>
        </p:nvSpPr>
        <p:spPr/>
        <p:txBody>
          <a:bodyPr/>
          <a:lstStyle/>
          <a:p>
            <a:pPr marL="255451" indent="-255451" defTabSz="966612">
              <a:defRPr/>
            </a:pPr>
            <a:endParaRPr lang="en-US" dirty="0">
              <a:latin typeface="Times New Roman" pitchFamily="18" charset="0"/>
            </a:endParaRPr>
          </a:p>
        </p:txBody>
      </p:sp>
    </p:spTree>
    <p:extLst>
      <p:ext uri="{BB962C8B-B14F-4D97-AF65-F5344CB8AC3E}">
        <p14:creationId xmlns:p14="http://schemas.microsoft.com/office/powerpoint/2010/main" val="2627532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49EB9-0F35-45C2-990D-8600BC087C1F}" type="slidenum">
              <a:rPr lang="en-US"/>
              <a:pPr/>
              <a:t>45</a:t>
            </a:fld>
            <a:endParaRPr lang="en-US" dirty="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pPr marL="255451" indent="-255451" defTabSz="966612">
              <a:defRPr/>
            </a:pPr>
            <a:endParaRPr lang="en-US" dirty="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46</a:t>
            </a:fld>
            <a:endParaRPr lang="en-US" dirty="0"/>
          </a:p>
        </p:txBody>
      </p:sp>
    </p:spTree>
    <p:extLst>
      <p:ext uri="{BB962C8B-B14F-4D97-AF65-F5344CB8AC3E}">
        <p14:creationId xmlns:p14="http://schemas.microsoft.com/office/powerpoint/2010/main" val="1006176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A41369-4671-4506-9F5E-BAB26DB1A8EB}" type="slidenum">
              <a:rPr lang="en-US"/>
              <a:pPr/>
              <a:t>47</a:t>
            </a:fld>
            <a:endParaRPr lang="en-US" dirty="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sz="13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48</a:t>
            </a:fld>
            <a:endParaRPr lang="en-US" dirty="0"/>
          </a:p>
        </p:txBody>
      </p:sp>
    </p:spTree>
    <p:extLst>
      <p:ext uri="{BB962C8B-B14F-4D97-AF65-F5344CB8AC3E}">
        <p14:creationId xmlns:p14="http://schemas.microsoft.com/office/powerpoint/2010/main" val="3806425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49</a:t>
            </a:fld>
            <a:endParaRPr lang="en-US" dirty="0"/>
          </a:p>
        </p:txBody>
      </p:sp>
    </p:spTree>
    <p:extLst>
      <p:ext uri="{BB962C8B-B14F-4D97-AF65-F5344CB8AC3E}">
        <p14:creationId xmlns:p14="http://schemas.microsoft.com/office/powerpoint/2010/main" val="496804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51</a:t>
            </a:fld>
            <a:endParaRPr lang="en-US" dirty="0"/>
          </a:p>
        </p:txBody>
      </p:sp>
    </p:spTree>
    <p:extLst>
      <p:ext uri="{BB962C8B-B14F-4D97-AF65-F5344CB8AC3E}">
        <p14:creationId xmlns:p14="http://schemas.microsoft.com/office/powerpoint/2010/main" val="1822028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53</a:t>
            </a:fld>
            <a:endParaRPr lang="en-US" dirty="0"/>
          </a:p>
        </p:txBody>
      </p:sp>
    </p:spTree>
    <p:extLst>
      <p:ext uri="{BB962C8B-B14F-4D97-AF65-F5344CB8AC3E}">
        <p14:creationId xmlns:p14="http://schemas.microsoft.com/office/powerpoint/2010/main" val="461035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54</a:t>
            </a:fld>
            <a:endParaRPr lang="en-US" dirty="0"/>
          </a:p>
        </p:txBody>
      </p:sp>
    </p:spTree>
    <p:extLst>
      <p:ext uri="{BB962C8B-B14F-4D97-AF65-F5344CB8AC3E}">
        <p14:creationId xmlns:p14="http://schemas.microsoft.com/office/powerpoint/2010/main" val="2070721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55</a:t>
            </a:fld>
            <a:endParaRPr lang="en-US" dirty="0"/>
          </a:p>
        </p:txBody>
      </p:sp>
    </p:spTree>
    <p:extLst>
      <p:ext uri="{BB962C8B-B14F-4D97-AF65-F5344CB8AC3E}">
        <p14:creationId xmlns:p14="http://schemas.microsoft.com/office/powerpoint/2010/main" val="295685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a:t>
            </a:fld>
            <a:endParaRPr lang="en-US" dirty="0"/>
          </a:p>
        </p:txBody>
      </p:sp>
    </p:spTree>
    <p:extLst>
      <p:ext uri="{BB962C8B-B14F-4D97-AF65-F5344CB8AC3E}">
        <p14:creationId xmlns:p14="http://schemas.microsoft.com/office/powerpoint/2010/main" val="2751032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57</a:t>
            </a:fld>
            <a:endParaRPr lang="en-US" dirty="0"/>
          </a:p>
        </p:txBody>
      </p:sp>
    </p:spTree>
    <p:extLst>
      <p:ext uri="{BB962C8B-B14F-4D97-AF65-F5344CB8AC3E}">
        <p14:creationId xmlns:p14="http://schemas.microsoft.com/office/powerpoint/2010/main" val="2239132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60</a:t>
            </a:fld>
            <a:endParaRPr lang="en-US" dirty="0"/>
          </a:p>
        </p:txBody>
      </p:sp>
    </p:spTree>
    <p:extLst>
      <p:ext uri="{BB962C8B-B14F-4D97-AF65-F5344CB8AC3E}">
        <p14:creationId xmlns:p14="http://schemas.microsoft.com/office/powerpoint/2010/main" val="73007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61</a:t>
            </a:fld>
            <a:endParaRPr lang="en-US" dirty="0"/>
          </a:p>
        </p:txBody>
      </p:sp>
    </p:spTree>
    <p:extLst>
      <p:ext uri="{BB962C8B-B14F-4D97-AF65-F5344CB8AC3E}">
        <p14:creationId xmlns:p14="http://schemas.microsoft.com/office/powerpoint/2010/main" val="8134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a:t>
            </a:fld>
            <a:endParaRPr lang="en-US" dirty="0"/>
          </a:p>
        </p:txBody>
      </p:sp>
    </p:spTree>
    <p:extLst>
      <p:ext uri="{BB962C8B-B14F-4D97-AF65-F5344CB8AC3E}">
        <p14:creationId xmlns:p14="http://schemas.microsoft.com/office/powerpoint/2010/main" val="145158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a:t>
            </a:fld>
            <a:endParaRPr lang="en-US" dirty="0"/>
          </a:p>
        </p:txBody>
      </p:sp>
    </p:spTree>
    <p:extLst>
      <p:ext uri="{BB962C8B-B14F-4D97-AF65-F5344CB8AC3E}">
        <p14:creationId xmlns:p14="http://schemas.microsoft.com/office/powerpoint/2010/main" val="840242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8</a:t>
            </a:fld>
            <a:endParaRPr lang="en-US" dirty="0"/>
          </a:p>
        </p:txBody>
      </p:sp>
    </p:spTree>
    <p:extLst>
      <p:ext uri="{BB962C8B-B14F-4D97-AF65-F5344CB8AC3E}">
        <p14:creationId xmlns:p14="http://schemas.microsoft.com/office/powerpoint/2010/main" val="75671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BD1A05-26D1-4D08-B133-442D4A59442D}" type="slidenum">
              <a:rPr lang="en-US" smtClean="0"/>
              <a:pPr/>
              <a:t>9</a:t>
            </a:fld>
            <a:endParaRPr lang="en-US" dirty="0"/>
          </a:p>
        </p:txBody>
      </p:sp>
    </p:spTree>
    <p:extLst>
      <p:ext uri="{BB962C8B-B14F-4D97-AF65-F5344CB8AC3E}">
        <p14:creationId xmlns:p14="http://schemas.microsoft.com/office/powerpoint/2010/main" val="65312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5" name="Date Placeholder 29"/>
          <p:cNvSpPr>
            <a:spLocks noGrp="1"/>
          </p:cNvSpPr>
          <p:nvPr>
            <p:ph type="dt" sz="half" idx="10"/>
          </p:nvPr>
        </p:nvSpPr>
        <p:spPr/>
        <p:txBody>
          <a:bodyPr/>
          <a:lstStyle>
            <a:lvl1pPr>
              <a:defRPr/>
            </a:lvl1pPr>
          </a:lstStyle>
          <a:p>
            <a:pPr>
              <a:defRPr/>
            </a:pPr>
            <a:fld id="{6067D608-E966-4FF9-8C1C-EF6D710E53F9}" type="datetimeFigureOut">
              <a:rPr lang="en-US"/>
              <a:pPr>
                <a:defRPr/>
              </a:pPr>
              <a:t>12/6/2024</a:t>
            </a:fld>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dirty="0"/>
          </a:p>
        </p:txBody>
      </p:sp>
      <p:sp>
        <p:nvSpPr>
          <p:cNvPr id="7" name="Slide Number Placeholder 26"/>
          <p:cNvSpPr>
            <a:spLocks noGrp="1"/>
          </p:cNvSpPr>
          <p:nvPr>
            <p:ph type="sldNum" sz="quarter" idx="12"/>
          </p:nvPr>
        </p:nvSpPr>
        <p:spPr/>
        <p:txBody>
          <a:bodyPr/>
          <a:lstStyle>
            <a:lvl1pPr>
              <a:defRPr/>
            </a:lvl1pPr>
          </a:lstStyle>
          <a:p>
            <a:pPr>
              <a:defRPr/>
            </a:pPr>
            <a:fld id="{B2C2034E-93EB-4F1F-B168-0B229DE2B00E}"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1DC0AB19-0D08-4AA3-91CD-4B91CE035D45}" type="datetimeFigureOut">
              <a:rPr lang="en-US"/>
              <a:pPr>
                <a:defRPr/>
              </a:pPr>
              <a:t>12/6/2024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27DFC361-38AE-40D2-958C-CAFB241BBF17}"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A341CAB-FCE0-4FE6-8047-F27EF0CA1355}" type="datetimeFigureOut">
              <a:rPr lang="en-US"/>
              <a:pPr>
                <a:defRPr/>
              </a:pPr>
              <a:t>12/6/2024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F96D0944-6337-4DFC-951E-39CAD9AA9691}"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8F06927E-1663-4C15-91F5-602CC5C34A15}" type="datetimeFigureOut">
              <a:rPr lang="en-US"/>
              <a:pPr>
                <a:defRPr/>
              </a:pPr>
              <a:t>12/6/2024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43C7DDCC-E674-43CF-923A-A96694F227EE}"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3C5C04A-5FB7-4381-B3DF-76F635BD3E8B}" type="datetimeFigureOut">
              <a:rPr lang="en-US"/>
              <a:pPr>
                <a:defRPr/>
              </a:pPr>
              <a:t>12/6/2024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327071-879E-4FC7-9F50-8A24286DEBC7}"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9"/>
          <p:cNvSpPr>
            <a:spLocks noGrp="1"/>
          </p:cNvSpPr>
          <p:nvPr>
            <p:ph type="dt" sz="half" idx="10"/>
          </p:nvPr>
        </p:nvSpPr>
        <p:spPr/>
        <p:txBody>
          <a:bodyPr/>
          <a:lstStyle>
            <a:lvl1pPr>
              <a:defRPr/>
            </a:lvl1pPr>
          </a:lstStyle>
          <a:p>
            <a:pPr>
              <a:defRPr/>
            </a:pPr>
            <a:fld id="{562F2930-F331-4820-993A-2E50C9ECDC33}" type="datetimeFigureOut">
              <a:rPr lang="en-US"/>
              <a:pPr>
                <a:defRPr/>
              </a:pPr>
              <a:t>12/6/2024</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46BB7117-048E-45B1-B9B6-456F11FE7561}"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9"/>
          <p:cNvSpPr>
            <a:spLocks noGrp="1"/>
          </p:cNvSpPr>
          <p:nvPr>
            <p:ph type="dt" sz="half" idx="10"/>
          </p:nvPr>
        </p:nvSpPr>
        <p:spPr/>
        <p:txBody>
          <a:bodyPr/>
          <a:lstStyle>
            <a:lvl1pPr>
              <a:defRPr/>
            </a:lvl1pPr>
          </a:lstStyle>
          <a:p>
            <a:pPr>
              <a:defRPr/>
            </a:pPr>
            <a:fld id="{8C1ABE49-C087-400E-9BF8-5A599C7109C0}" type="datetimeFigureOut">
              <a:rPr lang="en-US"/>
              <a:pPr>
                <a:defRPr/>
              </a:pPr>
              <a:t>12/6/2024</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A561AFC4-4F1F-4A7D-97AA-D4706F3ECA0F}"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a:lstStyle>
            <a:lvl1pPr>
              <a:defRPr sz="4800" cap="none" baseline="0">
                <a:effectLst>
                  <a:outerShdw blurRad="30000" dist="30000" dir="2700000" algn="tl" rotWithShape="0">
                    <a:schemeClr val="bg2">
                      <a:shade val="45000"/>
                      <a:satMod val="150000"/>
                      <a:alpha val="90000"/>
                    </a:schemeClr>
                  </a:outerShdw>
                </a:effectLst>
              </a:defRPr>
            </a:lvl1pPr>
          </a:lstStyle>
          <a:p>
            <a:r>
              <a:rPr lang="en-US"/>
              <a:t>Click to edit Master title style</a:t>
            </a:r>
            <a:endParaRPr lang="en-US" dirty="0"/>
          </a:p>
        </p:txBody>
      </p:sp>
      <p:sp>
        <p:nvSpPr>
          <p:cNvPr id="3" name="Date Placeholder 9"/>
          <p:cNvSpPr>
            <a:spLocks noGrp="1"/>
          </p:cNvSpPr>
          <p:nvPr>
            <p:ph type="dt" sz="half" idx="10"/>
          </p:nvPr>
        </p:nvSpPr>
        <p:spPr/>
        <p:txBody>
          <a:bodyPr/>
          <a:lstStyle>
            <a:lvl1pPr>
              <a:defRPr/>
            </a:lvl1pPr>
          </a:lstStyle>
          <a:p>
            <a:pPr>
              <a:defRPr/>
            </a:pPr>
            <a:fld id="{3F87D21D-8FE3-49DF-9EDC-DE5A2125F36E}" type="datetimeFigureOut">
              <a:rPr lang="en-US"/>
              <a:pPr>
                <a:defRPr/>
              </a:pPr>
              <a:t>12/6/2024</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D443030A-C233-4E09-A5AA-3C622AD910AB}"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6343715-98D0-48D8-BA29-B1F02ECBAED2}" type="datetimeFigureOut">
              <a:rPr lang="en-US"/>
              <a:pPr>
                <a:defRPr/>
              </a:pPr>
              <a:t>12/6/2024</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7AB5D465-74A6-4EC8-B76B-7C9E59746274}"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lstStyle>
            <a:lvl1pPr algn="l">
              <a:buNone/>
              <a:defRPr sz="5000" b="1"/>
            </a:lvl1pPr>
          </a:lstStyle>
          <a:p>
            <a:r>
              <a:rPr lang="en-US"/>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48A4014E-D25F-44E7-8C3F-CD966C3DD15C}" type="datetimeFigureOut">
              <a:rPr lang="en-US"/>
              <a:pPr>
                <a:defRPr/>
              </a:pPr>
              <a:t>12/6/2024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DA749463-9617-4198-A81A-83B4A5B87ED5}"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normAutofit/>
          </a:bodyPr>
          <a:lstStyle>
            <a:lvl1pPr>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376240" y="2543176"/>
            <a:ext cx="3429000" cy="914400"/>
          </a:xfrm>
        </p:spPr>
        <p:txBody>
          <a:bodyPr lIns="0" tIns="0" rIns="0" bIns="0"/>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33DB8A04-2669-425A-B0C7-B8D60B17F065}" type="datetimeFigureOut">
              <a:rPr lang="en-US"/>
              <a:pPr>
                <a:defRPr/>
              </a:pPr>
              <a:t>12/6/2024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A4D8D84-B93D-4260-B20C-9A4D31FD852F}"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a:t>Click to edit Master title style</a:t>
            </a:r>
            <a:endParaRPr lang="en-US" dirty="0"/>
          </a:p>
        </p:txBody>
      </p:sp>
      <p:sp>
        <p:nvSpPr>
          <p:cNvPr id="2057" name="Text Placeholder 29"/>
          <p:cNvSpPr>
            <a:spLocks noGrp="1"/>
          </p:cNvSpPr>
          <p:nvPr>
            <p:ph type="body" idx="1"/>
          </p:nvPr>
        </p:nvSpPr>
        <p:spPr bwMode="auto">
          <a:xfrm>
            <a:off x="457200" y="2179638"/>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fontAlgn="auto">
              <a:spcBef>
                <a:spcPts val="0"/>
              </a:spcBef>
              <a:spcAft>
                <a:spcPts val="0"/>
              </a:spcAft>
              <a:defRPr sz="1200" smtClean="0">
                <a:solidFill>
                  <a:schemeClr val="tx2">
                    <a:shade val="50000"/>
                  </a:schemeClr>
                </a:solidFill>
                <a:latin typeface="+mn-lt"/>
              </a:defRPr>
            </a:lvl1pPr>
          </a:lstStyle>
          <a:p>
            <a:pPr>
              <a:defRPr/>
            </a:pPr>
            <a:fld id="{971AC637-13BC-4CA6-8D5E-3FAB9DA4FEBA}" type="datetimeFigureOut">
              <a:rPr lang="en-US"/>
              <a:pPr>
                <a:defRPr/>
              </a:pPr>
              <a:t>12/6/2024</a:t>
            </a:fld>
            <a:endParaRPr lang="en-US" dirty="0"/>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fontAlgn="auto">
              <a:spcBef>
                <a:spcPts val="0"/>
              </a:spcBef>
              <a:spcAft>
                <a:spcPts val="0"/>
              </a:spcAft>
              <a:defRPr sz="1200">
                <a:solidFill>
                  <a:schemeClr val="tx2">
                    <a:shade val="50000"/>
                  </a:schemeClr>
                </a:solidFill>
                <a:latin typeface="+mn-lt"/>
              </a:defRPr>
            </a:lvl1pPr>
          </a:lstStyle>
          <a:p>
            <a:pPr>
              <a:defRPr/>
            </a:pPr>
            <a:endParaRPr lang="en-US" dirty="0"/>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fontAlgn="auto">
              <a:spcBef>
                <a:spcPts val="0"/>
              </a:spcBef>
              <a:spcAft>
                <a:spcPts val="0"/>
              </a:spcAft>
              <a:defRPr sz="1400" smtClean="0">
                <a:solidFill>
                  <a:schemeClr val="tx2">
                    <a:shade val="50000"/>
                  </a:schemeClr>
                </a:solidFill>
                <a:latin typeface="+mn-lt"/>
              </a:defRPr>
            </a:lvl1pPr>
          </a:lstStyle>
          <a:p>
            <a:pPr>
              <a:defRPr/>
            </a:pPr>
            <a:fld id="{3B0ADC0F-6EC1-48C9-B2A3-6BA042CB158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86" r:id="rId1"/>
    <p:sldLayoutId id="2147483679" r:id="rId2"/>
    <p:sldLayoutId id="2147483687" r:id="rId3"/>
    <p:sldLayoutId id="2147483680" r:id="rId4"/>
    <p:sldLayoutId id="2147483681" r:id="rId5"/>
    <p:sldLayoutId id="2147483682" r:id="rId6"/>
    <p:sldLayoutId id="2147483683" r:id="rId7"/>
    <p:sldLayoutId id="2147483688" r:id="rId8"/>
    <p:sldLayoutId id="2147483689" r:id="rId9"/>
    <p:sldLayoutId id="2147483684" r:id="rId10"/>
    <p:sldLayoutId id="2147483685" r:id="rId11"/>
  </p:sldLayoutIdLst>
  <p:transition/>
  <p:txStyles>
    <p:titleStyle>
      <a:lvl1pPr algn="l" rtl="0" fontAlgn="base">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fontAlgn="base">
        <a:spcBef>
          <a:spcPct val="0"/>
        </a:spcBef>
        <a:spcAft>
          <a:spcPct val="0"/>
        </a:spcAft>
        <a:defRPr sz="4800" b="1">
          <a:solidFill>
            <a:srgbClr val="FFFFD2"/>
          </a:solidFill>
          <a:latin typeface="Corbel" pitchFamily="34" charset="0"/>
        </a:defRPr>
      </a:lvl2pPr>
      <a:lvl3pPr algn="l" rtl="0" fontAlgn="base">
        <a:spcBef>
          <a:spcPct val="0"/>
        </a:spcBef>
        <a:spcAft>
          <a:spcPct val="0"/>
        </a:spcAft>
        <a:defRPr sz="4800" b="1">
          <a:solidFill>
            <a:srgbClr val="FFFFD2"/>
          </a:solidFill>
          <a:latin typeface="Corbel" pitchFamily="34" charset="0"/>
        </a:defRPr>
      </a:lvl3pPr>
      <a:lvl4pPr algn="l" rtl="0" fontAlgn="base">
        <a:spcBef>
          <a:spcPct val="0"/>
        </a:spcBef>
        <a:spcAft>
          <a:spcPct val="0"/>
        </a:spcAft>
        <a:defRPr sz="4800" b="1">
          <a:solidFill>
            <a:srgbClr val="FFFFD2"/>
          </a:solidFill>
          <a:latin typeface="Corbel" pitchFamily="34" charset="0"/>
        </a:defRPr>
      </a:lvl4pPr>
      <a:lvl5pPr algn="l" rtl="0" fontAlgn="base">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fontAlgn="base">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fontAlgn="base">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fontAlgn="base">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fontAlgn="base">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fontAlgn="base">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w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19200"/>
            <a:ext cx="8229600" cy="2167128"/>
          </a:xfrm>
        </p:spPr>
        <p:txBody>
          <a:bodyPr>
            <a:normAutofit/>
          </a:bodyPr>
          <a:lstStyle/>
          <a:p>
            <a:pPr algn="ctr" fontAlgn="auto">
              <a:spcAft>
                <a:spcPts val="0"/>
              </a:spcAft>
              <a:defRPr/>
            </a:pPr>
            <a:r>
              <a:rPr lang="en-US" sz="6600" cap="none" dirty="0">
                <a:solidFill>
                  <a:schemeClr val="tx2">
                    <a:tint val="100000"/>
                    <a:satMod val="250000"/>
                  </a:schemeClr>
                </a:solidFill>
                <a:effectLst>
                  <a:outerShdw blurRad="38100" dist="38100" dir="2700000" algn="tl">
                    <a:srgbClr val="000000">
                      <a:alpha val="43137"/>
                    </a:srgbClr>
                  </a:outerShdw>
                  <a:reflection blurRad="12000" stA="25000" endPos="49000" dist="5000" dir="5400000" sy="-100000" algn="bl" rotWithShape="0"/>
                </a:effectLst>
              </a:rPr>
              <a:t>Apologetics-</a:t>
            </a:r>
            <a:br>
              <a:rPr lang="en-US" sz="6600" cap="none" dirty="0">
                <a:solidFill>
                  <a:schemeClr val="tx2">
                    <a:tint val="100000"/>
                    <a:satMod val="250000"/>
                  </a:schemeClr>
                </a:solidFill>
                <a:effectLst>
                  <a:outerShdw blurRad="38100" dist="38100" dir="2700000" algn="tl">
                    <a:srgbClr val="000000">
                      <a:alpha val="43137"/>
                    </a:srgbClr>
                  </a:outerShdw>
                  <a:reflection blurRad="12000" stA="25000" endPos="49000" dist="5000" dir="5400000" sy="-100000" algn="bl" rotWithShape="0"/>
                </a:effectLst>
              </a:rPr>
            </a:br>
            <a:r>
              <a:rPr lang="en-US" sz="6600" cap="none" dirty="0">
                <a:solidFill>
                  <a:schemeClr val="tx2">
                    <a:tint val="100000"/>
                    <a:satMod val="250000"/>
                  </a:schemeClr>
                </a:solidFill>
                <a:effectLst>
                  <a:outerShdw blurRad="38100" dist="38100" dir="2700000" algn="tl">
                    <a:srgbClr val="000000">
                      <a:alpha val="43137"/>
                    </a:srgbClr>
                  </a:outerShdw>
                  <a:reflection blurRad="12000" stA="25000" endPos="49000" dist="5000" dir="5400000" sy="-100000" algn="bl" rotWithShape="0"/>
                </a:effectLst>
              </a:rPr>
              <a:t>Who Was Jesus</a:t>
            </a:r>
          </a:p>
        </p:txBody>
      </p:sp>
      <p:sp>
        <p:nvSpPr>
          <p:cNvPr id="3" name="Subtitle 2"/>
          <p:cNvSpPr>
            <a:spLocks noGrp="1"/>
          </p:cNvSpPr>
          <p:nvPr>
            <p:ph type="subTitle" idx="1"/>
          </p:nvPr>
        </p:nvSpPr>
        <p:spPr>
          <a:xfrm>
            <a:off x="2057400" y="3886200"/>
            <a:ext cx="5105400" cy="1219200"/>
          </a:xfrm>
        </p:spPr>
        <p:txBody>
          <a:bodyPr>
            <a:normAutofit/>
          </a:bodyPr>
          <a:lstStyle/>
          <a:p>
            <a:pPr algn="ctr" fontAlgn="auto">
              <a:spcAft>
                <a:spcPts val="0"/>
              </a:spcAft>
              <a:defRPr/>
            </a:pPr>
            <a:r>
              <a:rPr lang="en-US" sz="3600" dirty="0">
                <a:latin typeface="Arial" pitchFamily="34" charset="0"/>
                <a:cs typeface="Arial" pitchFamily="34" charset="0"/>
              </a:rPr>
              <a:t>Tri-Cities</a:t>
            </a:r>
          </a:p>
          <a:p>
            <a:pPr algn="ctr" fontAlgn="auto">
              <a:spcAft>
                <a:spcPts val="0"/>
              </a:spcAft>
              <a:defRPr/>
            </a:pPr>
            <a:r>
              <a:rPr lang="en-US" sz="3600" dirty="0">
                <a:latin typeface="Arial" pitchFamily="34" charset="0"/>
                <a:cs typeface="Arial" pitchFamily="34" charset="0"/>
              </a:rPr>
              <a:t>December 11, 2024</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408" name="Picture 16" descr="water"/>
          <p:cNvPicPr>
            <a:picLocks noChangeAspect="1" noChangeArrowheads="1"/>
          </p:cNvPicPr>
          <p:nvPr/>
        </p:nvPicPr>
        <p:blipFill>
          <a:blip r:embed="rId3" cstate="print"/>
          <a:srcRect/>
          <a:stretch>
            <a:fillRect/>
          </a:stretch>
        </p:blipFill>
        <p:spPr bwMode="auto">
          <a:xfrm>
            <a:off x="1676400" y="1600200"/>
            <a:ext cx="5662613" cy="5257800"/>
          </a:xfrm>
          <a:prstGeom prst="rect">
            <a:avLst/>
          </a:prstGeom>
          <a:solidFill>
            <a:srgbClr val="3333CC"/>
          </a:solidFill>
        </p:spPr>
      </p:pic>
      <p:pic>
        <p:nvPicPr>
          <p:cNvPr id="315394" name="Picture 2"/>
          <p:cNvPicPr>
            <a:picLocks noChangeAspect="1" noChangeArrowheads="1"/>
          </p:cNvPicPr>
          <p:nvPr/>
        </p:nvPicPr>
        <p:blipFill>
          <a:blip r:embed="rId4" cstate="print"/>
          <a:srcRect/>
          <a:stretch>
            <a:fillRect/>
          </a:stretch>
        </p:blipFill>
        <p:spPr bwMode="auto">
          <a:xfrm>
            <a:off x="914400" y="0"/>
            <a:ext cx="1219200" cy="869950"/>
          </a:xfrm>
          <a:prstGeom prst="rect">
            <a:avLst/>
          </a:prstGeom>
          <a:noFill/>
          <a:ln w="9525">
            <a:noFill/>
            <a:miter lim="800000"/>
            <a:headEnd/>
            <a:tailEnd/>
          </a:ln>
          <a:effectLst/>
        </p:spPr>
      </p:pic>
      <p:pic>
        <p:nvPicPr>
          <p:cNvPr id="315395" name="Picture 3"/>
          <p:cNvPicPr>
            <a:picLocks noChangeAspect="1" noChangeArrowheads="1"/>
          </p:cNvPicPr>
          <p:nvPr/>
        </p:nvPicPr>
        <p:blipFill>
          <a:blip r:embed="rId5" cstate="print"/>
          <a:srcRect/>
          <a:stretch>
            <a:fillRect/>
          </a:stretch>
        </p:blipFill>
        <p:spPr bwMode="auto">
          <a:xfrm>
            <a:off x="2971800" y="0"/>
            <a:ext cx="1066800" cy="914400"/>
          </a:xfrm>
          <a:prstGeom prst="rect">
            <a:avLst/>
          </a:prstGeom>
          <a:noFill/>
          <a:ln w="9525">
            <a:noFill/>
            <a:miter lim="800000"/>
            <a:headEnd/>
            <a:tailEnd/>
          </a:ln>
          <a:effectLst/>
        </p:spPr>
      </p:pic>
      <p:pic>
        <p:nvPicPr>
          <p:cNvPr id="315396" name="Picture 4"/>
          <p:cNvPicPr>
            <a:picLocks noChangeAspect="1" noChangeArrowheads="1"/>
          </p:cNvPicPr>
          <p:nvPr/>
        </p:nvPicPr>
        <p:blipFill>
          <a:blip r:embed="rId6" cstate="print"/>
          <a:srcRect/>
          <a:stretch>
            <a:fillRect/>
          </a:stretch>
        </p:blipFill>
        <p:spPr bwMode="auto">
          <a:xfrm>
            <a:off x="4876800" y="0"/>
            <a:ext cx="1066800" cy="1058863"/>
          </a:xfrm>
          <a:prstGeom prst="rect">
            <a:avLst/>
          </a:prstGeom>
          <a:noFill/>
          <a:ln w="9525">
            <a:noFill/>
            <a:miter lim="800000"/>
            <a:headEnd/>
            <a:tailEnd/>
          </a:ln>
          <a:effectLst/>
        </p:spPr>
      </p:pic>
      <p:pic>
        <p:nvPicPr>
          <p:cNvPr id="315397" name="Picture 5"/>
          <p:cNvPicPr>
            <a:picLocks noChangeAspect="1" noChangeArrowheads="1"/>
          </p:cNvPicPr>
          <p:nvPr/>
        </p:nvPicPr>
        <p:blipFill>
          <a:blip r:embed="rId7" cstate="print"/>
          <a:srcRect/>
          <a:stretch>
            <a:fillRect/>
          </a:stretch>
        </p:blipFill>
        <p:spPr bwMode="auto">
          <a:xfrm>
            <a:off x="7315200" y="0"/>
            <a:ext cx="1295400" cy="990600"/>
          </a:xfrm>
          <a:prstGeom prst="rect">
            <a:avLst/>
          </a:prstGeom>
          <a:noFill/>
          <a:ln w="9525">
            <a:noFill/>
            <a:miter lim="800000"/>
            <a:headEnd/>
            <a:tailEnd/>
          </a:ln>
          <a:effectLst/>
        </p:spPr>
      </p:pic>
      <p:sp>
        <p:nvSpPr>
          <p:cNvPr id="315398" name="Text Box 6"/>
          <p:cNvSpPr txBox="1">
            <a:spLocks noChangeArrowheads="1"/>
          </p:cNvSpPr>
          <p:nvPr/>
        </p:nvSpPr>
        <p:spPr bwMode="auto">
          <a:xfrm>
            <a:off x="2286000" y="0"/>
            <a:ext cx="457200" cy="1006475"/>
          </a:xfrm>
          <a:prstGeom prst="rect">
            <a:avLst/>
          </a:prstGeom>
          <a:noFill/>
          <a:ln w="9525">
            <a:noFill/>
            <a:miter lim="800000"/>
            <a:headEnd/>
            <a:tailEnd/>
          </a:ln>
          <a:effectLst/>
        </p:spPr>
        <p:txBody>
          <a:bodyPr>
            <a:spAutoFit/>
          </a:bodyPr>
          <a:lstStyle/>
          <a:p>
            <a:pPr eaLnBrk="0" hangingPunct="0">
              <a:spcBef>
                <a:spcPct val="50000"/>
              </a:spcBef>
              <a:buClrTx/>
              <a:buFontTx/>
              <a:buNone/>
            </a:pPr>
            <a:r>
              <a:rPr lang="en-US" sz="6000" b="1" dirty="0">
                <a:solidFill>
                  <a:schemeClr val="tx1"/>
                </a:solidFill>
                <a:latin typeface="Times New Roman" pitchFamily="18" charset="0"/>
              </a:rPr>
              <a:t>+</a:t>
            </a:r>
          </a:p>
        </p:txBody>
      </p:sp>
      <p:sp>
        <p:nvSpPr>
          <p:cNvPr id="315399" name="Text Box 7"/>
          <p:cNvSpPr txBox="1">
            <a:spLocks noChangeArrowheads="1"/>
          </p:cNvSpPr>
          <p:nvPr/>
        </p:nvSpPr>
        <p:spPr bwMode="auto">
          <a:xfrm>
            <a:off x="4267200" y="0"/>
            <a:ext cx="533400" cy="1006475"/>
          </a:xfrm>
          <a:prstGeom prst="rect">
            <a:avLst/>
          </a:prstGeom>
          <a:noFill/>
          <a:ln w="9525">
            <a:noFill/>
            <a:miter lim="800000"/>
            <a:headEnd/>
            <a:tailEnd/>
          </a:ln>
          <a:effectLst/>
        </p:spPr>
        <p:txBody>
          <a:bodyPr>
            <a:spAutoFit/>
          </a:bodyPr>
          <a:lstStyle/>
          <a:p>
            <a:pPr eaLnBrk="0" hangingPunct="0">
              <a:spcBef>
                <a:spcPct val="50000"/>
              </a:spcBef>
              <a:buClrTx/>
              <a:buFontTx/>
              <a:buNone/>
            </a:pPr>
            <a:r>
              <a:rPr lang="en-US" sz="6000" b="1" dirty="0">
                <a:solidFill>
                  <a:schemeClr val="tx1"/>
                </a:solidFill>
                <a:latin typeface="Times New Roman" pitchFamily="18" charset="0"/>
              </a:rPr>
              <a:t>+</a:t>
            </a:r>
          </a:p>
        </p:txBody>
      </p:sp>
      <p:sp>
        <p:nvSpPr>
          <p:cNvPr id="315400" name="Text Box 8"/>
          <p:cNvSpPr txBox="1">
            <a:spLocks noChangeArrowheads="1"/>
          </p:cNvSpPr>
          <p:nvPr/>
        </p:nvSpPr>
        <p:spPr bwMode="auto">
          <a:xfrm>
            <a:off x="6477000" y="0"/>
            <a:ext cx="533400" cy="1006475"/>
          </a:xfrm>
          <a:prstGeom prst="rect">
            <a:avLst/>
          </a:prstGeom>
          <a:noFill/>
          <a:ln w="9525">
            <a:noFill/>
            <a:miter lim="800000"/>
            <a:headEnd/>
            <a:tailEnd/>
          </a:ln>
          <a:effectLst/>
        </p:spPr>
        <p:txBody>
          <a:bodyPr>
            <a:spAutoFit/>
          </a:bodyPr>
          <a:lstStyle/>
          <a:p>
            <a:pPr eaLnBrk="0" hangingPunct="0">
              <a:spcBef>
                <a:spcPct val="50000"/>
              </a:spcBef>
              <a:buClrTx/>
              <a:buFontTx/>
              <a:buNone/>
            </a:pPr>
            <a:r>
              <a:rPr lang="en-US" sz="6000" b="1" dirty="0">
                <a:solidFill>
                  <a:schemeClr val="tx1"/>
                </a:solidFill>
                <a:latin typeface="Times New Roman" pitchFamily="18" charset="0"/>
              </a:rPr>
              <a:t>=</a:t>
            </a:r>
          </a:p>
        </p:txBody>
      </p:sp>
      <p:sp>
        <p:nvSpPr>
          <p:cNvPr id="315401" name="Text Box 9"/>
          <p:cNvSpPr txBox="1">
            <a:spLocks noChangeArrowheads="1"/>
          </p:cNvSpPr>
          <p:nvPr/>
        </p:nvSpPr>
        <p:spPr bwMode="auto">
          <a:xfrm>
            <a:off x="4724400" y="990600"/>
            <a:ext cx="1600200" cy="457200"/>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buClrTx/>
              <a:buFontTx/>
              <a:buNone/>
            </a:pPr>
            <a:r>
              <a:rPr lang="en-US" sz="2400" b="1" dirty="0">
                <a:solidFill>
                  <a:schemeClr val="tx2"/>
                </a:solidFill>
                <a:latin typeface="Times New Roman" pitchFamily="18" charset="0"/>
              </a:rPr>
              <a:t>Boat</a:t>
            </a:r>
          </a:p>
        </p:txBody>
      </p:sp>
      <p:sp>
        <p:nvSpPr>
          <p:cNvPr id="315402" name="Text Box 10"/>
          <p:cNvSpPr txBox="1">
            <a:spLocks noChangeArrowheads="1"/>
          </p:cNvSpPr>
          <p:nvPr/>
        </p:nvSpPr>
        <p:spPr bwMode="auto">
          <a:xfrm>
            <a:off x="7086600" y="762000"/>
            <a:ext cx="1600200" cy="822325"/>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buClrTx/>
              <a:buFontTx/>
              <a:buNone/>
            </a:pPr>
            <a:r>
              <a:rPr lang="en-US" sz="2400" b="1" dirty="0">
                <a:solidFill>
                  <a:schemeClr val="tx2"/>
                </a:solidFill>
                <a:latin typeface="Times New Roman" pitchFamily="18" charset="0"/>
              </a:rPr>
              <a:t>Large Ship</a:t>
            </a:r>
          </a:p>
        </p:txBody>
      </p:sp>
      <p:sp>
        <p:nvSpPr>
          <p:cNvPr id="315403" name="Text Box 11"/>
          <p:cNvSpPr txBox="1">
            <a:spLocks noChangeArrowheads="1"/>
          </p:cNvSpPr>
          <p:nvPr/>
        </p:nvSpPr>
        <p:spPr bwMode="auto">
          <a:xfrm>
            <a:off x="609600" y="838200"/>
            <a:ext cx="1600200" cy="457200"/>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buClrTx/>
              <a:buFontTx/>
              <a:buNone/>
            </a:pPr>
            <a:r>
              <a:rPr lang="en-US" sz="2400" b="1" dirty="0">
                <a:solidFill>
                  <a:schemeClr val="tx2"/>
                </a:solidFill>
                <a:latin typeface="Times New Roman" pitchFamily="18" charset="0"/>
              </a:rPr>
              <a:t>Person</a:t>
            </a:r>
          </a:p>
        </p:txBody>
      </p:sp>
      <p:sp>
        <p:nvSpPr>
          <p:cNvPr id="315404" name="Text Box 12"/>
          <p:cNvSpPr txBox="1">
            <a:spLocks noChangeArrowheads="1"/>
          </p:cNvSpPr>
          <p:nvPr/>
        </p:nvSpPr>
        <p:spPr bwMode="auto">
          <a:xfrm>
            <a:off x="2743200" y="914400"/>
            <a:ext cx="1600200" cy="457200"/>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buClrTx/>
              <a:buFontTx/>
              <a:buNone/>
            </a:pPr>
            <a:r>
              <a:rPr lang="en-US" sz="2400" b="1" dirty="0">
                <a:solidFill>
                  <a:schemeClr val="tx2"/>
                </a:solidFill>
                <a:latin typeface="Times New Roman" pitchFamily="18" charset="0"/>
              </a:rPr>
              <a:t>Eight</a:t>
            </a:r>
          </a:p>
        </p:txBody>
      </p:sp>
      <p:sp>
        <p:nvSpPr>
          <p:cNvPr id="315406" name="Oval 14"/>
          <p:cNvSpPr>
            <a:spLocks noChangeArrowheads="1"/>
          </p:cNvSpPr>
          <p:nvPr/>
        </p:nvSpPr>
        <p:spPr bwMode="auto">
          <a:xfrm>
            <a:off x="1524000" y="3200400"/>
            <a:ext cx="5867400" cy="2514600"/>
          </a:xfrm>
          <a:prstGeom prst="ellipse">
            <a:avLst/>
          </a:prstGeom>
          <a:noFill/>
          <a:ln w="9525">
            <a:noFill/>
            <a:round/>
            <a:headEnd/>
            <a:tailEnd/>
          </a:ln>
          <a:effectLst/>
        </p:spPr>
        <p:txBody>
          <a:bodyPr wrap="none" lIns="92075" tIns="46038" rIns="92075" bIns="46038" anchor="ctr"/>
          <a:lstStyle/>
          <a:p>
            <a:endParaRPr lang="en-US" dirty="0"/>
          </a:p>
        </p:txBody>
      </p:sp>
      <p:sp>
        <p:nvSpPr>
          <p:cNvPr id="315407" name="Line 15"/>
          <p:cNvSpPr>
            <a:spLocks noChangeShapeType="1"/>
          </p:cNvSpPr>
          <p:nvPr/>
        </p:nvSpPr>
        <p:spPr bwMode="auto">
          <a:xfrm flipH="1">
            <a:off x="6934200" y="4191000"/>
            <a:ext cx="1219200" cy="1295400"/>
          </a:xfrm>
          <a:prstGeom prst="line">
            <a:avLst/>
          </a:prstGeom>
          <a:noFill/>
          <a:ln w="57150">
            <a:solidFill>
              <a:srgbClr val="FF0000"/>
            </a:solidFill>
            <a:round/>
            <a:headEnd/>
            <a:tailEnd type="triangle" w="med" len="med"/>
          </a:ln>
          <a:effectLst/>
        </p:spPr>
        <p:txBody>
          <a:bodyPr lIns="92075" tIns="46038" rIns="92075" bIns="46038" anchor="ctr"/>
          <a:lstStyle/>
          <a:p>
            <a:endParaRPr lang="en-US" dirty="0"/>
          </a:p>
        </p:txBody>
      </p:sp>
    </p:spTree>
    <p:extLst>
      <p:ext uri="{BB962C8B-B14F-4D97-AF65-F5344CB8AC3E}">
        <p14:creationId xmlns:p14="http://schemas.microsoft.com/office/powerpoint/2010/main" val="17020016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descr="F:\Raw05\40cultures.jpg"/>
          <p:cNvPicPr>
            <a:picLocks noGrp="1" noChangeAspect="1" noChangeArrowheads="1"/>
          </p:cNvPicPr>
          <p:nvPr>
            <p:ph idx="1"/>
          </p:nvPr>
        </p:nvPicPr>
        <p:blipFill>
          <a:blip r:embed="rId3" cstate="print"/>
          <a:srcRect/>
          <a:stretch>
            <a:fillRect/>
          </a:stretch>
        </p:blipFill>
        <p:spPr bwMode="auto">
          <a:xfrm>
            <a:off x="0" y="228600"/>
            <a:ext cx="9144000" cy="6401402"/>
          </a:xfrm>
          <a:prstGeom prst="rect">
            <a:avLst/>
          </a:prstGeom>
          <a:noFill/>
          <a:ln w="38100" cmpd="dbl">
            <a:solidFill>
              <a:srgbClr val="FFFF00"/>
            </a:solidFill>
            <a:miter lim="800000"/>
            <a:headEnd/>
            <a:tailEnd/>
          </a:ln>
        </p:spPr>
      </p:pic>
      <p:sp>
        <p:nvSpPr>
          <p:cNvPr id="3" name="TextBox 2">
            <a:extLst>
              <a:ext uri="{FF2B5EF4-FFF2-40B4-BE49-F238E27FC236}">
                <a16:creationId xmlns:a16="http://schemas.microsoft.com/office/drawing/2014/main" id="{52B7925F-1C01-4791-A4A3-3C7EF1D2AF49}"/>
              </a:ext>
            </a:extLst>
          </p:cNvPr>
          <p:cNvSpPr txBox="1"/>
          <p:nvPr/>
        </p:nvSpPr>
        <p:spPr>
          <a:xfrm>
            <a:off x="7620000" y="6484481"/>
            <a:ext cx="1524000" cy="369332"/>
          </a:xfrm>
          <a:prstGeom prst="rect">
            <a:avLst/>
          </a:prstGeom>
          <a:noFill/>
        </p:spPr>
        <p:txBody>
          <a:bodyPr wrap="square" rtlCol="0">
            <a:spAutoFit/>
          </a:bodyPr>
          <a:lstStyle/>
          <a:p>
            <a:r>
              <a:rPr lang="en-US" dirty="0"/>
              <a:t>Gil </a:t>
            </a:r>
            <a:r>
              <a:rPr lang="en-US" dirty="0" err="1"/>
              <a:t>Bremseth</a:t>
            </a:r>
            <a:endParaRPr lang="en-US" dirty="0"/>
          </a:p>
        </p:txBody>
      </p:sp>
    </p:spTree>
    <p:extLst>
      <p:ext uri="{BB962C8B-B14F-4D97-AF65-F5344CB8AC3E}">
        <p14:creationId xmlns:p14="http://schemas.microsoft.com/office/powerpoint/2010/main" val="2629405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76400"/>
          </a:xfrm>
        </p:spPr>
        <p:txBody>
          <a:bodyPr>
            <a:normAutofit/>
          </a:bodyPr>
          <a:lstStyle/>
          <a:p>
            <a:pPr algn="ctr"/>
            <a:r>
              <a:rPr lang="en-US" dirty="0"/>
              <a:t>Lesson 3</a:t>
            </a:r>
            <a:br>
              <a:rPr lang="en-US" dirty="0"/>
            </a:br>
            <a:r>
              <a:rPr lang="en-US" dirty="0"/>
              <a:t>Our Universe</a:t>
            </a:r>
            <a:endParaRPr lang="en-US" dirty="0">
              <a:solidFill>
                <a:srgbClr val="FF6F61"/>
              </a:solidFill>
            </a:endParaRPr>
          </a:p>
        </p:txBody>
      </p:sp>
      <p:sp>
        <p:nvSpPr>
          <p:cNvPr id="3" name="Content Placeholder 2"/>
          <p:cNvSpPr>
            <a:spLocks noGrp="1"/>
          </p:cNvSpPr>
          <p:nvPr>
            <p:ph idx="1"/>
          </p:nvPr>
        </p:nvSpPr>
        <p:spPr>
          <a:xfrm>
            <a:off x="457200" y="2514600"/>
            <a:ext cx="8229600" cy="3779838"/>
          </a:xfrm>
        </p:spPr>
        <p:txBody>
          <a:bodyPr/>
          <a:lstStyle/>
          <a:p>
            <a:pPr marL="0" algn="just">
              <a:buNone/>
            </a:pPr>
            <a:r>
              <a:rPr lang="en-US" sz="4400" dirty="0">
                <a:solidFill>
                  <a:srgbClr val="FFFF00"/>
                </a:solidFill>
              </a:rPr>
              <a:t>The heavens declare the glory of God; and the firmament shows His handiwork.</a:t>
            </a:r>
          </a:p>
          <a:p>
            <a:pPr algn="r">
              <a:buNone/>
            </a:pPr>
            <a:r>
              <a:rPr lang="en-US" sz="4400" dirty="0"/>
              <a:t> Psalm 19:1</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hs-1996-01-c-full_jpg.jpg"/>
          <p:cNvPicPr>
            <a:picLocks noGrp="1" noChangeAspect="1"/>
          </p:cNvPicPr>
          <p:nvPr>
            <p:ph idx="1"/>
          </p:nvPr>
        </p:nvPicPr>
        <p:blipFill>
          <a:blip r:embed="rId3" cstate="print"/>
          <a:stretch>
            <a:fillRect/>
          </a:stretch>
        </p:blipFill>
        <p:spPr>
          <a:xfrm>
            <a:off x="1219200" y="0"/>
            <a:ext cx="6781800" cy="6850303"/>
          </a:xfrm>
        </p:spPr>
      </p:pic>
      <p:sp>
        <p:nvSpPr>
          <p:cNvPr id="7" name="TextBox 6">
            <a:extLst>
              <a:ext uri="{FF2B5EF4-FFF2-40B4-BE49-F238E27FC236}">
                <a16:creationId xmlns:a16="http://schemas.microsoft.com/office/drawing/2014/main" id="{215DE139-B14A-4573-6E84-7E5D48B661ED}"/>
              </a:ext>
            </a:extLst>
          </p:cNvPr>
          <p:cNvSpPr txBox="1"/>
          <p:nvPr/>
        </p:nvSpPr>
        <p:spPr>
          <a:xfrm>
            <a:off x="8001000" y="6573304"/>
            <a:ext cx="1295400" cy="276999"/>
          </a:xfrm>
          <a:prstGeom prst="rect">
            <a:avLst/>
          </a:prstGeom>
          <a:noFill/>
        </p:spPr>
        <p:txBody>
          <a:bodyPr wrap="square">
            <a:spAutoFit/>
          </a:bodyPr>
          <a:lstStyle/>
          <a:p>
            <a:pPr>
              <a:buNone/>
            </a:pPr>
            <a:r>
              <a:rPr lang="en-US" sz="1200" dirty="0"/>
              <a:t>Hubblesite.org</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6F61"/>
              </a:solidFill>
            </a:endParaRPr>
          </a:p>
        </p:txBody>
      </p:sp>
      <p:sp>
        <p:nvSpPr>
          <p:cNvPr id="3" name="Content Placeholder 2"/>
          <p:cNvSpPr>
            <a:spLocks noGrp="1"/>
          </p:cNvSpPr>
          <p:nvPr>
            <p:ph idx="1"/>
          </p:nvPr>
        </p:nvSpPr>
        <p:spPr/>
        <p:txBody>
          <a:bodyPr/>
          <a:lstStyle/>
          <a:p>
            <a:pPr marL="0" algn="just">
              <a:buNone/>
            </a:pPr>
            <a:r>
              <a:rPr lang="en-US" sz="4600" dirty="0">
                <a:solidFill>
                  <a:srgbClr val="FFFF00"/>
                </a:solidFill>
              </a:rPr>
              <a:t>O Lord, how many are Your works!  In wisdom You have made them all.  The earth is full of  Your possessions. </a:t>
            </a:r>
          </a:p>
          <a:p>
            <a:pPr algn="r">
              <a:buNone/>
            </a:pPr>
            <a:r>
              <a:rPr lang="en-US" sz="4600" dirty="0"/>
              <a:t>Psalm 104:24</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Lesson 4</a:t>
            </a:r>
            <a:br>
              <a:rPr lang="en-US" dirty="0"/>
            </a:br>
            <a:r>
              <a:rPr lang="en-US" dirty="0"/>
              <a:t>The Human Body</a:t>
            </a:r>
          </a:p>
        </p:txBody>
      </p:sp>
      <p:sp>
        <p:nvSpPr>
          <p:cNvPr id="3" name="Content Placeholder 2"/>
          <p:cNvSpPr>
            <a:spLocks noGrp="1"/>
          </p:cNvSpPr>
          <p:nvPr>
            <p:ph idx="1"/>
          </p:nvPr>
        </p:nvSpPr>
        <p:spPr/>
        <p:txBody>
          <a:bodyPr/>
          <a:lstStyle/>
          <a:p>
            <a:pPr algn="just">
              <a:buNone/>
            </a:pPr>
            <a:r>
              <a:rPr lang="en-US" sz="3200" dirty="0"/>
              <a:t>“If it could be demonstrated that any complex organ existed which could not possibly have been formed by numerous successive, slight modifications, my theory would absolutely break down. But I can find no such case.”</a:t>
            </a:r>
          </a:p>
          <a:p>
            <a:pPr>
              <a:buNone/>
            </a:pPr>
            <a:r>
              <a:rPr lang="en-US" sz="3200" dirty="0"/>
              <a:t>					Charles Darwin</a:t>
            </a:r>
          </a:p>
          <a:p>
            <a:pPr>
              <a:buNone/>
            </a:pPr>
            <a:r>
              <a:rPr lang="en-US" sz="3200" i="1" dirty="0"/>
              <a:t>					The Origin of the Species</a:t>
            </a:r>
          </a:p>
          <a:p>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Probability"/>
          <p:cNvPicPr>
            <a:picLocks noChangeAspect="1" noChangeArrowheads="1"/>
          </p:cNvPicPr>
          <p:nvPr/>
        </p:nvPicPr>
        <p:blipFill>
          <a:blip r:embed="rId2" cstate="print"/>
          <a:srcRect/>
          <a:stretch>
            <a:fillRect/>
          </a:stretch>
        </p:blipFill>
        <p:spPr bwMode="auto">
          <a:xfrm>
            <a:off x="179388" y="33338"/>
            <a:ext cx="8783637" cy="6791325"/>
          </a:xfrm>
          <a:prstGeom prst="rect">
            <a:avLst/>
          </a:prstGeom>
          <a:noFill/>
        </p:spPr>
      </p:pic>
      <p:sp>
        <p:nvSpPr>
          <p:cNvPr id="2" name="Rectangle 1">
            <a:extLst>
              <a:ext uri="{FF2B5EF4-FFF2-40B4-BE49-F238E27FC236}">
                <a16:creationId xmlns:a16="http://schemas.microsoft.com/office/drawing/2014/main" id="{CA292773-BA58-49A3-A87B-097498CA5401}"/>
              </a:ext>
            </a:extLst>
          </p:cNvPr>
          <p:cNvSpPr/>
          <p:nvPr/>
        </p:nvSpPr>
        <p:spPr>
          <a:xfrm>
            <a:off x="7467600" y="6488668"/>
            <a:ext cx="1518364" cy="369332"/>
          </a:xfrm>
          <a:prstGeom prst="rect">
            <a:avLst/>
          </a:prstGeom>
        </p:spPr>
        <p:txBody>
          <a:bodyPr wrap="none">
            <a:spAutoFit/>
          </a:bodyPr>
          <a:lstStyle/>
          <a:p>
            <a:r>
              <a:rPr lang="en-US" dirty="0"/>
              <a:t>Gil </a:t>
            </a:r>
            <a:r>
              <a:rPr lang="en-US" dirty="0" err="1"/>
              <a:t>Bremseth</a:t>
            </a:r>
            <a:endParaRPr 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41325" y="838200"/>
            <a:ext cx="8016875" cy="4893647"/>
          </a:xfrm>
          <a:prstGeom prst="rect">
            <a:avLst/>
          </a:prstGeom>
          <a:noFill/>
          <a:ln w="9525">
            <a:noFill/>
            <a:miter lim="800000"/>
            <a:headEnd/>
            <a:tailEnd/>
          </a:ln>
          <a:effectLst/>
        </p:spPr>
        <p:txBody>
          <a:bodyPr>
            <a:spAutoFit/>
          </a:bodyPr>
          <a:lstStyle/>
          <a:p>
            <a:pPr algn="just"/>
            <a:r>
              <a:rPr lang="en-US" sz="2400" b="1" dirty="0">
                <a:cs typeface="Times New Roman" pitchFamily="18" charset="0"/>
              </a:rPr>
              <a:t>    </a:t>
            </a:r>
            <a:r>
              <a:rPr lang="en-US" sz="2400" dirty="0">
                <a:latin typeface="+mn-lt"/>
                <a:cs typeface="Times New Roman" pitchFamily="18" charset="0"/>
              </a:rPr>
              <a:t>Swiss physicist Charles Guye once estimated the probability of the random chance formation of a </a:t>
            </a:r>
            <a:r>
              <a:rPr lang="en-US" sz="2400" dirty="0">
                <a:solidFill>
                  <a:srgbClr val="FFFF00"/>
                </a:solidFill>
                <a:latin typeface="+mn-lt"/>
                <a:cs typeface="Times New Roman" pitchFamily="18" charset="0"/>
              </a:rPr>
              <a:t>single simple protein</a:t>
            </a:r>
            <a:r>
              <a:rPr lang="en-US" sz="2400" dirty="0">
                <a:latin typeface="+mn-lt"/>
                <a:cs typeface="Times New Roman" pitchFamily="18" charset="0"/>
              </a:rPr>
              <a:t> of molecular weight </a:t>
            </a:r>
            <a:r>
              <a:rPr lang="en-US" sz="2400" dirty="0">
                <a:solidFill>
                  <a:srgbClr val="FFFF00"/>
                </a:solidFill>
                <a:latin typeface="+mn-lt"/>
                <a:cs typeface="Times New Roman" pitchFamily="18" charset="0"/>
              </a:rPr>
              <a:t>20,000 </a:t>
            </a:r>
            <a:r>
              <a:rPr lang="en-US" sz="2400" dirty="0">
                <a:latin typeface="+mn-lt"/>
                <a:cs typeface="Times New Roman" pitchFamily="18" charset="0"/>
              </a:rPr>
              <a:t>(too simple for life) and consisting of only </a:t>
            </a:r>
            <a:r>
              <a:rPr lang="en-US" sz="2400" dirty="0">
                <a:solidFill>
                  <a:srgbClr val="FFFF00"/>
                </a:solidFill>
                <a:latin typeface="+mn-lt"/>
                <a:cs typeface="Times New Roman" pitchFamily="18" charset="0"/>
              </a:rPr>
              <a:t>2 elements </a:t>
            </a:r>
            <a:r>
              <a:rPr lang="en-US" sz="2400" dirty="0">
                <a:latin typeface="+mn-lt"/>
                <a:cs typeface="Times New Roman" pitchFamily="18" charset="0"/>
              </a:rPr>
              <a:t>(compared to the usual 4 to 10) as such that if it had </a:t>
            </a:r>
            <a:r>
              <a:rPr lang="en-US" sz="2400" dirty="0">
                <a:solidFill>
                  <a:srgbClr val="FFFF00"/>
                </a:solidFill>
                <a:latin typeface="+mn-lt"/>
                <a:cs typeface="Times New Roman" pitchFamily="18" charset="0"/>
              </a:rPr>
              <a:t>500 trillion chances per second </a:t>
            </a:r>
            <a:r>
              <a:rPr lang="en-US" sz="2400" dirty="0">
                <a:latin typeface="+mn-lt"/>
                <a:cs typeface="Times New Roman" pitchFamily="18" charset="0"/>
              </a:rPr>
              <a:t>for any two of its components to randomly combine, it would take the number of years expressed by a </a:t>
            </a:r>
            <a:r>
              <a:rPr lang="en-US" sz="2400" dirty="0">
                <a:solidFill>
                  <a:srgbClr val="FFFF00"/>
                </a:solidFill>
                <a:latin typeface="+mn-lt"/>
                <a:cs typeface="Times New Roman" pitchFamily="18" charset="0"/>
              </a:rPr>
              <a:t>10 followed by 242 zeros</a:t>
            </a:r>
            <a:r>
              <a:rPr lang="en-US" sz="2400" dirty="0">
                <a:latin typeface="+mn-lt"/>
                <a:cs typeface="Times New Roman" pitchFamily="18" charset="0"/>
              </a:rPr>
              <a:t> to occur.  (i.e. an impossibility!)</a:t>
            </a:r>
          </a:p>
          <a:p>
            <a:pPr algn="just"/>
            <a:endParaRPr lang="en-US" sz="2400" dirty="0">
              <a:latin typeface="+mn-lt"/>
              <a:cs typeface="Times New Roman" pitchFamily="18" charset="0"/>
            </a:endParaRPr>
          </a:p>
          <a:p>
            <a:pPr algn="just"/>
            <a:endParaRPr lang="en-US" sz="2400" dirty="0">
              <a:latin typeface="+mn-lt"/>
              <a:cs typeface="Times New Roman" pitchFamily="18" charset="0"/>
            </a:endParaRPr>
          </a:p>
          <a:p>
            <a:pPr algn="just"/>
            <a:r>
              <a:rPr lang="en-US" sz="2400" dirty="0">
                <a:latin typeface="+mn-lt"/>
                <a:cs typeface="Times New Roman" pitchFamily="18" charset="0"/>
              </a:rPr>
              <a:t>Dr. S. Pelletier, a University of Georgia chemist, has said that the initial chance formation of two or three protein molecules is </a:t>
            </a:r>
            <a:r>
              <a:rPr lang="en-US" sz="2400" dirty="0">
                <a:solidFill>
                  <a:srgbClr val="FFFF00"/>
                </a:solidFill>
                <a:latin typeface="+mn-lt"/>
                <a:cs typeface="Times New Roman" pitchFamily="18" charset="0"/>
              </a:rPr>
              <a:t>"equivalent to admitting a miracle."</a:t>
            </a:r>
            <a:r>
              <a:rPr lang="en-US" sz="2400" dirty="0">
                <a:solidFill>
                  <a:srgbClr val="FFFF00"/>
                </a:solidFill>
                <a:latin typeface="+mn-lt"/>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lstStyle/>
          <a:p>
            <a:pPr algn="ctr"/>
            <a:r>
              <a:rPr lang="en-US" dirty="0"/>
              <a:t>Lesson 5</a:t>
            </a:r>
            <a:br>
              <a:rPr lang="en-US" dirty="0"/>
            </a:br>
            <a:r>
              <a:rPr lang="en-US" dirty="0"/>
              <a:t>Did Jesus live?</a:t>
            </a:r>
          </a:p>
        </p:txBody>
      </p:sp>
      <p:sp>
        <p:nvSpPr>
          <p:cNvPr id="3" name="Content Placeholder 2"/>
          <p:cNvSpPr>
            <a:spLocks noGrp="1"/>
          </p:cNvSpPr>
          <p:nvPr>
            <p:ph idx="1"/>
          </p:nvPr>
        </p:nvSpPr>
        <p:spPr/>
        <p:txBody>
          <a:bodyPr/>
          <a:lstStyle/>
          <a:p>
            <a:pPr indent="0" algn="just">
              <a:buNone/>
            </a:pPr>
            <a:r>
              <a:rPr lang="en-US" dirty="0"/>
              <a:t>“What we have concerning Jesus actually is impressive…In all, at least forty-two authors, nine of them secular, mention Jesus within 150 years of his death.”	</a:t>
            </a:r>
          </a:p>
          <a:p>
            <a:pPr algn="r">
              <a:buNone/>
            </a:pPr>
            <a:r>
              <a:rPr lang="en-US" dirty="0"/>
              <a:t>Edwin Yamauchi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lgn="r"/>
            <a:endParaRPr lang="en-US" dirty="0"/>
          </a:p>
        </p:txBody>
      </p:sp>
      <p:sp>
        <p:nvSpPr>
          <p:cNvPr id="3" name="Content Placeholder 2"/>
          <p:cNvSpPr>
            <a:spLocks noGrp="1"/>
          </p:cNvSpPr>
          <p:nvPr>
            <p:ph idx="1"/>
          </p:nvPr>
        </p:nvSpPr>
        <p:spPr>
          <a:xfrm>
            <a:off x="457200" y="762000"/>
            <a:ext cx="8229600" cy="5410200"/>
          </a:xfrm>
        </p:spPr>
        <p:txBody>
          <a:bodyPr/>
          <a:lstStyle/>
          <a:p>
            <a:pPr indent="0" algn="just">
              <a:buNone/>
            </a:pPr>
            <a:r>
              <a:rPr lang="en-US" dirty="0"/>
              <a:t>“The early non-Christian testimonies concerning Jesus, though scanty, are sufficient to prove (even without taking into account the evidence contained in the New Testament) that he was a historical figure who lived in Palestine in the early years of the first century, and that he gathered a group of followers about himself, and that he was condemned to death under Pontius Pilate. Today no competent scholar denies the historicity of Jesus.”</a:t>
            </a:r>
          </a:p>
          <a:p>
            <a:pPr algn="r">
              <a:buNone/>
            </a:pPr>
            <a:r>
              <a:rPr lang="en-US" dirty="0"/>
              <a:t>Bruce Metzger</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Outline</a:t>
            </a:r>
          </a:p>
        </p:txBody>
      </p:sp>
      <p:sp>
        <p:nvSpPr>
          <p:cNvPr id="3" name="Content Placeholder 2"/>
          <p:cNvSpPr>
            <a:spLocks noGrp="1"/>
          </p:cNvSpPr>
          <p:nvPr>
            <p:ph idx="1"/>
          </p:nvPr>
        </p:nvSpPr>
        <p:spPr>
          <a:xfrm>
            <a:off x="457200" y="1447800"/>
            <a:ext cx="8229600" cy="4114800"/>
          </a:xfrm>
        </p:spPr>
        <p:txBody>
          <a:bodyPr/>
          <a:lstStyle/>
          <a:p>
            <a:r>
              <a:rPr lang="en-US" dirty="0"/>
              <a:t>Introduction</a:t>
            </a:r>
          </a:p>
          <a:p>
            <a:r>
              <a:rPr lang="en-US" dirty="0"/>
              <a:t>Existence of God/Evidence in Other Cultures</a:t>
            </a:r>
          </a:p>
          <a:p>
            <a:r>
              <a:rPr lang="en-US" dirty="0"/>
              <a:t>Natural Revelation</a:t>
            </a:r>
          </a:p>
          <a:p>
            <a:r>
              <a:rPr lang="en-US" dirty="0"/>
              <a:t>Natural Revelation- Medicine</a:t>
            </a:r>
          </a:p>
          <a:p>
            <a:r>
              <a:rPr lang="en-US" dirty="0"/>
              <a:t>Did Jesus Live</a:t>
            </a:r>
          </a:p>
          <a:p>
            <a:r>
              <a:rPr lang="en-US" dirty="0">
                <a:solidFill>
                  <a:srgbClr val="FFFF00"/>
                </a:solidFill>
              </a:rPr>
              <a:t>What did Jesus claim</a:t>
            </a:r>
            <a:endParaRPr lang="en-US" dirty="0"/>
          </a:p>
        </p:txBody>
      </p:sp>
    </p:spTree>
    <p:extLst>
      <p:ext uri="{BB962C8B-B14F-4D97-AF65-F5344CB8AC3E}">
        <p14:creationId xmlns:p14="http://schemas.microsoft.com/office/powerpoint/2010/main" val="2231480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r"/>
            <a:endParaRPr lang="en-US" dirty="0"/>
          </a:p>
        </p:txBody>
      </p:sp>
      <p:sp>
        <p:nvSpPr>
          <p:cNvPr id="3" name="Content Placeholder 2"/>
          <p:cNvSpPr>
            <a:spLocks noGrp="1"/>
          </p:cNvSpPr>
          <p:nvPr>
            <p:ph idx="1"/>
          </p:nvPr>
        </p:nvSpPr>
        <p:spPr/>
        <p:txBody>
          <a:bodyPr/>
          <a:lstStyle/>
          <a:p>
            <a:pPr indent="0" algn="just">
              <a:buNone/>
            </a:pPr>
            <a:r>
              <a:rPr lang="en-US" dirty="0"/>
              <a:t>“We should realize that it is quite extraordinary that we could provide a broad outline of most of the major facts of Jesus’ life from ‘secular’ history alone. Such is surely significant.”</a:t>
            </a:r>
          </a:p>
          <a:p>
            <a:pPr algn="r">
              <a:buNone/>
            </a:pPr>
            <a:r>
              <a:rPr lang="en-US" dirty="0"/>
              <a:t>Gary Habermas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Who do you say that I am?</a:t>
            </a:r>
          </a:p>
        </p:txBody>
      </p:sp>
      <p:sp>
        <p:nvSpPr>
          <p:cNvPr id="3" name="Content Placeholder 2"/>
          <p:cNvSpPr>
            <a:spLocks noGrp="1"/>
          </p:cNvSpPr>
          <p:nvPr>
            <p:ph idx="1"/>
          </p:nvPr>
        </p:nvSpPr>
        <p:spPr>
          <a:xfrm>
            <a:off x="457200" y="1600200"/>
            <a:ext cx="8229600" cy="4114800"/>
          </a:xfrm>
        </p:spPr>
        <p:txBody>
          <a:bodyPr/>
          <a:lstStyle/>
          <a:p>
            <a:r>
              <a:rPr lang="en-US" dirty="0"/>
              <a:t>Good teacher</a:t>
            </a:r>
          </a:p>
          <a:p>
            <a:r>
              <a:rPr lang="en-US" dirty="0"/>
              <a:t>The Qur’an- a prophet, could perform miracles (but not the son of God), will return to earth to restore justice and defeat the false messiah</a:t>
            </a:r>
          </a:p>
          <a:p>
            <a:r>
              <a:rPr lang="en-US" dirty="0"/>
              <a:t>Dalai Lama (Tenzin Gyatso)- Being who reached a high state of enlightenment</a:t>
            </a:r>
          </a:p>
          <a:p>
            <a:r>
              <a:rPr lang="en-US" dirty="0"/>
              <a:t>Swami Vivekananda- A great prophet</a:t>
            </a:r>
          </a:p>
          <a:p>
            <a:r>
              <a:rPr lang="en-US" dirty="0"/>
              <a:t>Atheists for Jesus- Individual of tremendous compassion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524000"/>
          </a:xfrm>
        </p:spPr>
        <p:txBody>
          <a:bodyPr/>
          <a:lstStyle/>
          <a:p>
            <a:pPr algn="ctr"/>
            <a:r>
              <a:rPr lang="en-US" dirty="0"/>
              <a:t>Claimed a Unique Relationship with God</a:t>
            </a:r>
          </a:p>
        </p:txBody>
      </p:sp>
      <p:sp>
        <p:nvSpPr>
          <p:cNvPr id="3" name="Content Placeholder 2"/>
          <p:cNvSpPr>
            <a:spLocks noGrp="1"/>
          </p:cNvSpPr>
          <p:nvPr>
            <p:ph idx="1"/>
          </p:nvPr>
        </p:nvSpPr>
        <p:spPr>
          <a:xfrm>
            <a:off x="457200" y="2362200"/>
            <a:ext cx="8229600" cy="4114800"/>
          </a:xfrm>
        </p:spPr>
        <p:txBody>
          <a:bodyPr/>
          <a:lstStyle/>
          <a:p>
            <a:r>
              <a:rPr lang="en-US" dirty="0"/>
              <a:t>John 10:30 </a:t>
            </a:r>
            <a:r>
              <a:rPr lang="en-US" baseline="30000" dirty="0"/>
              <a:t>“</a:t>
            </a:r>
            <a:r>
              <a:rPr lang="en-US" dirty="0"/>
              <a:t>I and </a:t>
            </a:r>
            <a:r>
              <a:rPr lang="en-US" i="1" dirty="0"/>
              <a:t>My</a:t>
            </a:r>
            <a:r>
              <a:rPr lang="en-US" dirty="0"/>
              <a:t> Father are one.”</a:t>
            </a:r>
          </a:p>
          <a:p>
            <a:r>
              <a:rPr lang="en-US" dirty="0"/>
              <a:t>John 5:17-18 “ ‘My Father has been working until now, and I have been working.’  Therefore the Jews sought all the more to kill Him,…but also said that God was His Father, making Himself equal with God.”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Claimed to Forgive Sins</a:t>
            </a:r>
          </a:p>
        </p:txBody>
      </p:sp>
      <p:sp>
        <p:nvSpPr>
          <p:cNvPr id="3" name="Content Placeholder 2"/>
          <p:cNvSpPr>
            <a:spLocks noGrp="1"/>
          </p:cNvSpPr>
          <p:nvPr>
            <p:ph idx="1"/>
          </p:nvPr>
        </p:nvSpPr>
        <p:spPr/>
        <p:txBody>
          <a:bodyPr/>
          <a:lstStyle/>
          <a:p>
            <a:r>
              <a:rPr lang="en-US" dirty="0"/>
              <a:t>Matthew 9:1-7   “..He said to the paralytic, ‘Son, be of good cheer; your sins are forgiven you… But that you may know that the Son of Man has power on earth to forgive sins’—then He said to the paralytic, ‘Arise, take up your bed, and go to your house.”  And he arose and departed to his house.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Claimed to be Sinless</a:t>
            </a:r>
          </a:p>
        </p:txBody>
      </p:sp>
      <p:sp>
        <p:nvSpPr>
          <p:cNvPr id="3" name="Content Placeholder 2"/>
          <p:cNvSpPr>
            <a:spLocks noGrp="1"/>
          </p:cNvSpPr>
          <p:nvPr>
            <p:ph idx="1"/>
          </p:nvPr>
        </p:nvSpPr>
        <p:spPr>
          <a:xfrm>
            <a:off x="457200" y="1447800"/>
            <a:ext cx="8229600" cy="4114800"/>
          </a:xfrm>
        </p:spPr>
        <p:txBody>
          <a:bodyPr/>
          <a:lstStyle/>
          <a:p>
            <a:r>
              <a:rPr lang="en-US" dirty="0"/>
              <a:t>John 8:29  “ The Father has not left Me alone, for I always do those things that please Him.”</a:t>
            </a:r>
          </a:p>
          <a:p>
            <a:r>
              <a:rPr lang="en-US" dirty="0"/>
              <a:t> John 18:23  Jesus answered him, “If I have spoken evil, bear witness of the evil” </a:t>
            </a:r>
          </a:p>
          <a:p>
            <a:r>
              <a:rPr lang="en-US" dirty="0"/>
              <a:t>John 8:46  “Which of you convicts Me of sin?”</a:t>
            </a:r>
          </a:p>
          <a:p>
            <a:r>
              <a:rPr lang="en-US" dirty="0"/>
              <a:t>Hebrews 4:15 </a:t>
            </a:r>
            <a:r>
              <a:rPr lang="en-US" baseline="30000" dirty="0"/>
              <a:t> “</a:t>
            </a:r>
            <a:r>
              <a:rPr lang="en-US" dirty="0"/>
              <a:t> For we ..have a High Priest who …was in all </a:t>
            </a:r>
            <a:r>
              <a:rPr lang="en-US" i="1" dirty="0"/>
              <a:t>points</a:t>
            </a:r>
            <a:r>
              <a:rPr lang="en-US" dirty="0"/>
              <a:t> tempted as </a:t>
            </a:r>
            <a:r>
              <a:rPr lang="en-US" i="1" dirty="0"/>
              <a:t>we are, yet</a:t>
            </a:r>
            <a:r>
              <a:rPr lang="en-US" dirty="0"/>
              <a:t> without sin.”</a:t>
            </a:r>
          </a:p>
          <a:p>
            <a:r>
              <a:rPr lang="en-US" dirty="0"/>
              <a:t>Luke 18:9-14 “For everyone who exalts himself will be humbled, and he who humbles himself will be exalted.”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normAutofit/>
          </a:bodyPr>
          <a:lstStyle/>
          <a:p>
            <a:pPr algn="ctr"/>
            <a:r>
              <a:rPr lang="en-US" dirty="0"/>
              <a:t>Claimed that He and His Words Would Judge</a:t>
            </a:r>
          </a:p>
        </p:txBody>
      </p:sp>
      <p:sp>
        <p:nvSpPr>
          <p:cNvPr id="3" name="Content Placeholder 2"/>
          <p:cNvSpPr>
            <a:spLocks noGrp="1"/>
          </p:cNvSpPr>
          <p:nvPr>
            <p:ph idx="1"/>
          </p:nvPr>
        </p:nvSpPr>
        <p:spPr/>
        <p:txBody>
          <a:bodyPr/>
          <a:lstStyle/>
          <a:p>
            <a:r>
              <a:rPr lang="en-US" dirty="0"/>
              <a:t>John 5:25-27 “and has given Him authority to execute judgment also, because He is the Son of Man.“</a:t>
            </a:r>
          </a:p>
          <a:p>
            <a:r>
              <a:rPr lang="en-US" dirty="0"/>
              <a:t>John 12:48  “He who rejects Me, and does not receive My words, has that which judges him—the word that I have spoken will judge him in the last day.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Claimed to Speak the Words of God</a:t>
            </a:r>
          </a:p>
        </p:txBody>
      </p:sp>
      <p:sp>
        <p:nvSpPr>
          <p:cNvPr id="3" name="Content Placeholder 2"/>
          <p:cNvSpPr>
            <a:spLocks noGrp="1"/>
          </p:cNvSpPr>
          <p:nvPr>
            <p:ph idx="1"/>
          </p:nvPr>
        </p:nvSpPr>
        <p:spPr>
          <a:xfrm>
            <a:off x="457200" y="2179638"/>
            <a:ext cx="8458200" cy="4114800"/>
          </a:xfrm>
        </p:spPr>
        <p:txBody>
          <a:bodyPr/>
          <a:lstStyle/>
          <a:p>
            <a:r>
              <a:rPr lang="en-US" dirty="0"/>
              <a:t>Matthew 24:35 “Heaven and earth will pass away, but My words will by no means pass away.”</a:t>
            </a:r>
          </a:p>
          <a:p>
            <a:r>
              <a:rPr lang="en-US" dirty="0"/>
              <a:t>John 14:24 “And the word which you hear is not Mine but the Father’s who sent Me.</a:t>
            </a:r>
          </a:p>
          <a:p>
            <a:r>
              <a:rPr lang="en-US" dirty="0"/>
              <a:t>Matthew 7:28-29 “..for He taught them as one having authority, and not as the scribes.”</a:t>
            </a:r>
          </a:p>
          <a:p>
            <a:r>
              <a:rPr lang="en-US" dirty="0"/>
              <a:t>John 7:46  The officers answered, “No man ever spoke like this Man!”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524000"/>
          </a:xfrm>
        </p:spPr>
        <p:txBody>
          <a:bodyPr/>
          <a:lstStyle/>
          <a:p>
            <a:pPr algn="ctr"/>
            <a:r>
              <a:rPr lang="en-US" dirty="0"/>
              <a:t>Claimed to be the Only Way to Salvation</a:t>
            </a:r>
          </a:p>
        </p:txBody>
      </p:sp>
      <p:sp>
        <p:nvSpPr>
          <p:cNvPr id="3" name="Content Placeholder 2"/>
          <p:cNvSpPr>
            <a:spLocks noGrp="1"/>
          </p:cNvSpPr>
          <p:nvPr>
            <p:ph idx="1"/>
          </p:nvPr>
        </p:nvSpPr>
        <p:spPr>
          <a:xfrm>
            <a:off x="457200" y="2514600"/>
            <a:ext cx="8229600" cy="4114800"/>
          </a:xfrm>
        </p:spPr>
        <p:txBody>
          <a:bodyPr/>
          <a:lstStyle/>
          <a:p>
            <a:r>
              <a:rPr lang="en-US" dirty="0"/>
              <a:t>John 14:6  Jesus said to him, “I am the way, the truth, and the life. No one comes to the Father except through Me.”</a:t>
            </a:r>
          </a:p>
          <a:p>
            <a:r>
              <a:rPr lang="en-US" dirty="0"/>
              <a:t>Acts 4:12  “Nor is there salvation in any other, for there is no other name under heaven given among men by which we must be saved.”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0"/>
          </a:xfrm>
        </p:spPr>
        <p:txBody>
          <a:bodyPr/>
          <a:lstStyle/>
          <a:p>
            <a:pPr algn="ctr"/>
            <a:r>
              <a:rPr lang="en-US" dirty="0"/>
              <a:t>Claimed to be the Author and Giver of Life</a:t>
            </a:r>
          </a:p>
        </p:txBody>
      </p:sp>
      <p:sp>
        <p:nvSpPr>
          <p:cNvPr id="3" name="Content Placeholder 2"/>
          <p:cNvSpPr>
            <a:spLocks noGrp="1"/>
          </p:cNvSpPr>
          <p:nvPr>
            <p:ph idx="1"/>
          </p:nvPr>
        </p:nvSpPr>
        <p:spPr/>
        <p:txBody>
          <a:bodyPr/>
          <a:lstStyle/>
          <a:p>
            <a:r>
              <a:rPr lang="en-US" dirty="0"/>
              <a:t>John 5:21 “…The Son gives life to whom He will.”</a:t>
            </a:r>
          </a:p>
          <a:p>
            <a:r>
              <a:rPr lang="en-US" dirty="0"/>
              <a:t>John 6:48  “I am the bread of life.“ </a:t>
            </a:r>
          </a:p>
          <a:p>
            <a:r>
              <a:rPr lang="en-US" dirty="0"/>
              <a:t>John 11:25-26 “I am the resurrection and the life.”</a:t>
            </a:r>
          </a:p>
          <a:p>
            <a:r>
              <a:rPr lang="en-US" dirty="0"/>
              <a:t>John 14:6 “ I am the way, the truth, and the life. No one comes to the Father except through Me.”</a:t>
            </a:r>
          </a:p>
          <a:p>
            <a:r>
              <a:rPr lang="en-US" dirty="0"/>
              <a:t>John 10:28  “And I give them eternal life, and they shall never perish; neither shall anyone snatch them out of My hand”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Accepted Worship</a:t>
            </a:r>
          </a:p>
        </p:txBody>
      </p:sp>
      <p:sp>
        <p:nvSpPr>
          <p:cNvPr id="4" name="Content Placeholder 3"/>
          <p:cNvSpPr>
            <a:spLocks noGrp="1"/>
          </p:cNvSpPr>
          <p:nvPr>
            <p:ph idx="1"/>
          </p:nvPr>
        </p:nvSpPr>
        <p:spPr/>
        <p:txBody>
          <a:bodyPr/>
          <a:lstStyle/>
          <a:p>
            <a:r>
              <a:rPr lang="en-US" dirty="0"/>
              <a:t>Matthew 4:10 For it is written, </a:t>
            </a:r>
            <a:r>
              <a:rPr lang="en-US" i="1" dirty="0"/>
              <a:t>‘You shall worship the LORD your God, and Him only…’</a:t>
            </a:r>
            <a:r>
              <a:rPr lang="en-US" dirty="0"/>
              <a:t>”</a:t>
            </a:r>
          </a:p>
          <a:p>
            <a:r>
              <a:rPr lang="en-US" dirty="0"/>
              <a:t>Matthew 8:2- Leper</a:t>
            </a:r>
          </a:p>
          <a:p>
            <a:r>
              <a:rPr lang="en-US" dirty="0"/>
              <a:t>Matthew 9:18- Jairus</a:t>
            </a:r>
          </a:p>
          <a:p>
            <a:r>
              <a:rPr lang="en-US" dirty="0"/>
              <a:t>John 9:38- Man born blind</a:t>
            </a:r>
          </a:p>
          <a:p>
            <a:r>
              <a:rPr lang="en-US" dirty="0"/>
              <a:t>John 20:28- Thomas</a:t>
            </a:r>
          </a:p>
          <a:p>
            <a:pPr lvl="1"/>
            <a:r>
              <a:rPr lang="en-US" dirty="0"/>
              <a:t>Peter didn’t accept worship- Acts 10:25-26</a:t>
            </a:r>
          </a:p>
          <a:p>
            <a:pPr lvl="1"/>
            <a:r>
              <a:rPr lang="en-US" dirty="0"/>
              <a:t>Angels didn’t accept worship- Revelation 22:8-9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checkerboard(across)">
                                      <p:cBhvr>
                                        <p:cTn id="27" dur="500"/>
                                        <p:tgtEl>
                                          <p:spTgt spid="4">
                                            <p:txEl>
                                              <p:pRg st="5" end="5"/>
                                            </p:txEl>
                                          </p:spTgt>
                                        </p:tgtEl>
                                      </p:cBhvr>
                                    </p:animEffect>
                                  </p:childTnLst>
                                </p:cTn>
                              </p:par>
                            </p:childTnLst>
                          </p:cTn>
                        </p:par>
                        <p:par>
                          <p:cTn id="28" fill="hold">
                            <p:stCondLst>
                              <p:cond delay="500"/>
                            </p:stCondLst>
                            <p:childTnLst>
                              <p:par>
                                <p:cTn id="29" presetID="5" presetClass="entr" presetSubtype="10" fill="hold" nodeType="afterEffect">
                                  <p:stCondLst>
                                    <p:cond delay="200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checkerboard(across)">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0" y="0"/>
            <a:ext cx="5539154" cy="6858000"/>
          </a:xfrm>
          <a:prstGeom prst="rect">
            <a:avLst/>
          </a:prstGeom>
          <a:noFill/>
          <a:ln w="9525">
            <a:noFill/>
            <a:miter lim="800000"/>
            <a:headEnd/>
            <a:tailEnd/>
          </a:ln>
        </p:spPr>
      </p:pic>
      <p:sp>
        <p:nvSpPr>
          <p:cNvPr id="5" name="TextBox 4"/>
          <p:cNvSpPr txBox="1"/>
          <p:nvPr/>
        </p:nvSpPr>
        <p:spPr>
          <a:xfrm>
            <a:off x="6172200" y="685800"/>
            <a:ext cx="1828800" cy="369332"/>
          </a:xfrm>
          <a:prstGeom prst="rect">
            <a:avLst/>
          </a:prstGeom>
          <a:noFill/>
        </p:spPr>
        <p:txBody>
          <a:bodyPr wrap="square" rtlCol="0">
            <a:spAutoFit/>
          </a:bodyPr>
          <a:lstStyle/>
          <a:p>
            <a:r>
              <a:rPr lang="en-US" dirty="0"/>
              <a:t>We are here</a:t>
            </a:r>
          </a:p>
        </p:txBody>
      </p:sp>
      <p:cxnSp>
        <p:nvCxnSpPr>
          <p:cNvPr id="7" name="Straight Arrow Connector 6"/>
          <p:cNvCxnSpPr/>
          <p:nvPr/>
        </p:nvCxnSpPr>
        <p:spPr>
          <a:xfrm>
            <a:off x="3124200" y="533400"/>
            <a:ext cx="2895600" cy="152400"/>
          </a:xfrm>
          <a:prstGeom prst="straightConnector1">
            <a:avLst/>
          </a:prstGeom>
          <a:ln w="34925">
            <a:headEnd type="triangl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FE47E27-A18E-4FFC-B072-DD8BB6519373}"/>
              </a:ext>
            </a:extLst>
          </p:cNvPr>
          <p:cNvSpPr txBox="1"/>
          <p:nvPr/>
        </p:nvSpPr>
        <p:spPr>
          <a:xfrm>
            <a:off x="7010400" y="6488668"/>
            <a:ext cx="2362200" cy="369332"/>
          </a:xfrm>
          <a:prstGeom prst="rect">
            <a:avLst/>
          </a:prstGeom>
          <a:noFill/>
        </p:spPr>
        <p:txBody>
          <a:bodyPr wrap="square" rtlCol="0">
            <a:spAutoFit/>
          </a:bodyPr>
          <a:lstStyle/>
          <a:p>
            <a:r>
              <a:rPr lang="en-US" dirty="0"/>
              <a:t>Ralph A. Clevenger</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524000"/>
          </a:xfrm>
        </p:spPr>
        <p:txBody>
          <a:bodyPr/>
          <a:lstStyle/>
          <a:p>
            <a:pPr algn="ctr"/>
            <a:r>
              <a:rPr lang="en-US" dirty="0"/>
              <a:t>Claimed to Fulfill all the Old Testament prophecies </a:t>
            </a:r>
          </a:p>
        </p:txBody>
      </p:sp>
      <p:sp>
        <p:nvSpPr>
          <p:cNvPr id="3" name="Content Placeholder 2"/>
          <p:cNvSpPr>
            <a:spLocks noGrp="1"/>
          </p:cNvSpPr>
          <p:nvPr>
            <p:ph idx="1"/>
          </p:nvPr>
        </p:nvSpPr>
        <p:spPr>
          <a:xfrm>
            <a:off x="457200" y="1600200"/>
            <a:ext cx="8229600" cy="4114800"/>
          </a:xfrm>
        </p:spPr>
        <p:txBody>
          <a:bodyPr/>
          <a:lstStyle/>
          <a:p>
            <a:r>
              <a:rPr lang="en-US" dirty="0"/>
              <a:t>Luke 24:44  “These </a:t>
            </a:r>
            <a:r>
              <a:rPr lang="en-US" i="1" dirty="0"/>
              <a:t>are</a:t>
            </a:r>
            <a:r>
              <a:rPr lang="en-US" dirty="0"/>
              <a:t> the words which I spoke to you while I was still with you, that all things must be fulfilled which were written in the Law of Moses and </a:t>
            </a:r>
            <a:r>
              <a:rPr lang="en-US" i="1" dirty="0"/>
              <a:t>the</a:t>
            </a:r>
            <a:r>
              <a:rPr lang="en-US" dirty="0"/>
              <a:t> Prophets and </a:t>
            </a:r>
            <a:r>
              <a:rPr lang="en-US" i="1" dirty="0"/>
              <a:t>the</a:t>
            </a:r>
            <a:r>
              <a:rPr lang="en-US" dirty="0"/>
              <a:t> Psalms concerning Me.”</a:t>
            </a:r>
          </a:p>
          <a:p>
            <a:r>
              <a:rPr lang="en-US" dirty="0"/>
              <a:t>Matthew 5:18 “…till heaven and earth pass away, one jot or one tittle will by no means pass from the law till all is fulfilled.”</a:t>
            </a:r>
          </a:p>
          <a:p>
            <a:pPr lvl="1">
              <a:lnSpc>
                <a:spcPct val="130000"/>
              </a:lnSpc>
              <a:buFontTx/>
              <a:buChar char="•"/>
              <a:tabLst>
                <a:tab pos="288925" algn="l"/>
              </a:tabLst>
            </a:pPr>
            <a:r>
              <a:rPr lang="en-US" sz="2000" dirty="0"/>
              <a:t>“Jot” – smallest letter of Hebrew alphabet</a:t>
            </a:r>
          </a:p>
          <a:p>
            <a:pPr lvl="1">
              <a:lnSpc>
                <a:spcPct val="130000"/>
              </a:lnSpc>
              <a:buFontTx/>
              <a:buChar char="•"/>
              <a:tabLst>
                <a:tab pos="288925" algn="l"/>
              </a:tabLst>
            </a:pPr>
            <a:r>
              <a:rPr lang="en-US" sz="2000" dirty="0"/>
              <a:t> “Tittle” – a projection from a letter to						 distinguish it …</a:t>
            </a:r>
          </a:p>
        </p:txBody>
      </p:sp>
      <p:pic>
        <p:nvPicPr>
          <p:cNvPr id="4" name="Picture 5" descr="No%20Jot%20or%20Tittle%20Logo%20Small"/>
          <p:cNvPicPr>
            <a:picLocks noChangeAspect="1" noChangeArrowheads="1"/>
          </p:cNvPicPr>
          <p:nvPr/>
        </p:nvPicPr>
        <p:blipFill>
          <a:blip r:embed="rId3" cstate="print"/>
          <a:srcRect/>
          <a:stretch>
            <a:fillRect/>
          </a:stretch>
        </p:blipFill>
        <p:spPr bwMode="auto">
          <a:xfrm>
            <a:off x="5589559" y="5257800"/>
            <a:ext cx="3554441" cy="1600200"/>
          </a:xfrm>
          <a:prstGeom prst="rect">
            <a:avLst/>
          </a:prstGeom>
          <a:noFill/>
        </p:spPr>
      </p:pic>
      <p:sp>
        <p:nvSpPr>
          <p:cNvPr id="5" name="TextBox 4">
            <a:extLst>
              <a:ext uri="{FF2B5EF4-FFF2-40B4-BE49-F238E27FC236}">
                <a16:creationId xmlns:a16="http://schemas.microsoft.com/office/drawing/2014/main" id="{F6822516-CD16-437F-957B-9CF2AC10971F}"/>
              </a:ext>
            </a:extLst>
          </p:cNvPr>
          <p:cNvSpPr txBox="1"/>
          <p:nvPr/>
        </p:nvSpPr>
        <p:spPr>
          <a:xfrm>
            <a:off x="7162800" y="6581001"/>
            <a:ext cx="1981200" cy="276999"/>
          </a:xfrm>
          <a:prstGeom prst="rect">
            <a:avLst/>
          </a:prstGeom>
          <a:noFill/>
        </p:spPr>
        <p:txBody>
          <a:bodyPr wrap="square" rtlCol="0">
            <a:spAutoFit/>
          </a:bodyPr>
          <a:lstStyle/>
          <a:p>
            <a:r>
              <a:rPr lang="en-US" sz="1200" dirty="0">
                <a:solidFill>
                  <a:schemeClr val="bg1"/>
                </a:solidFill>
              </a:rPr>
              <a:t>fulfilmentlaw.blogspot.com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John 5:39-47</a:t>
            </a:r>
          </a:p>
        </p:txBody>
      </p:sp>
      <p:sp>
        <p:nvSpPr>
          <p:cNvPr id="3" name="Content Placeholder 2"/>
          <p:cNvSpPr>
            <a:spLocks noGrp="1"/>
          </p:cNvSpPr>
          <p:nvPr>
            <p:ph idx="1"/>
          </p:nvPr>
        </p:nvSpPr>
        <p:spPr>
          <a:xfrm>
            <a:off x="457200" y="1600200"/>
            <a:ext cx="8229600" cy="4114800"/>
          </a:xfrm>
        </p:spPr>
        <p:txBody>
          <a:bodyPr/>
          <a:lstStyle/>
          <a:p>
            <a:r>
              <a:rPr lang="en-US" sz="2400" dirty="0"/>
              <a:t>“You search the Scriptures, for in them you think you have eternal life; and these are they which testify of Me. </a:t>
            </a:r>
            <a:r>
              <a:rPr lang="en-US" sz="2400" baseline="30000" dirty="0"/>
              <a:t>40</a:t>
            </a:r>
            <a:r>
              <a:rPr lang="en-US" sz="2400" dirty="0"/>
              <a:t> But you are not willing to come to Me that you may have life. </a:t>
            </a:r>
            <a:br>
              <a:rPr lang="en-US" sz="2400" dirty="0"/>
            </a:br>
            <a:r>
              <a:rPr lang="en-US" sz="2400" baseline="30000" dirty="0"/>
              <a:t>41</a:t>
            </a:r>
            <a:r>
              <a:rPr lang="en-US" sz="2400" dirty="0"/>
              <a:t> “I do not receive honor from men. </a:t>
            </a:r>
            <a:r>
              <a:rPr lang="en-US" sz="2400" baseline="30000" dirty="0"/>
              <a:t>42</a:t>
            </a:r>
            <a:r>
              <a:rPr lang="en-US" sz="2400" dirty="0"/>
              <a:t> But I know you, that you do not have the love of God in you. </a:t>
            </a:r>
            <a:r>
              <a:rPr lang="en-US" sz="2400" baseline="30000" dirty="0"/>
              <a:t>43</a:t>
            </a:r>
            <a:r>
              <a:rPr lang="en-US" sz="2400" dirty="0"/>
              <a:t> I have come in My Father’s name, and you do not receive Me; if another comes in his own name, him you will receive. </a:t>
            </a:r>
            <a:r>
              <a:rPr lang="en-US" sz="2400" baseline="30000" dirty="0"/>
              <a:t>44</a:t>
            </a:r>
            <a:r>
              <a:rPr lang="en-US" sz="2400" dirty="0"/>
              <a:t> How can you believe, who receive honor from one another, and do not seek the honor that </a:t>
            </a:r>
            <a:r>
              <a:rPr lang="en-US" sz="2400" i="1" dirty="0"/>
              <a:t>comes</a:t>
            </a:r>
            <a:r>
              <a:rPr lang="en-US" sz="2400" dirty="0"/>
              <a:t> from the only God? </a:t>
            </a:r>
            <a:r>
              <a:rPr lang="en-US" sz="2400" baseline="30000" dirty="0"/>
              <a:t>45</a:t>
            </a:r>
            <a:r>
              <a:rPr lang="en-US" sz="2400" dirty="0"/>
              <a:t> Do not think that I shall accuse you to the Father; there is </a:t>
            </a:r>
            <a:r>
              <a:rPr lang="en-US" sz="2400" i="1" dirty="0"/>
              <a:t>one</a:t>
            </a:r>
            <a:r>
              <a:rPr lang="en-US" sz="2400" dirty="0"/>
              <a:t> who accuses you—Moses, in whom you trust. </a:t>
            </a:r>
            <a:r>
              <a:rPr lang="en-US" sz="2400" baseline="30000" dirty="0"/>
              <a:t>46</a:t>
            </a:r>
            <a:r>
              <a:rPr lang="en-US" sz="2400" dirty="0"/>
              <a:t> For if you believed Moses, you would believe Me; for he wrote about Me. </a:t>
            </a:r>
            <a:r>
              <a:rPr lang="en-US" sz="2400" baseline="30000" dirty="0"/>
              <a:t>47</a:t>
            </a:r>
            <a:r>
              <a:rPr lang="en-US" sz="2400" dirty="0"/>
              <a:t> But if you do not believe his writings, how will you believe My words?”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Claimed to be God</a:t>
            </a:r>
          </a:p>
        </p:txBody>
      </p:sp>
      <p:sp>
        <p:nvSpPr>
          <p:cNvPr id="3" name="Content Placeholder 2"/>
          <p:cNvSpPr>
            <a:spLocks noGrp="1"/>
          </p:cNvSpPr>
          <p:nvPr>
            <p:ph idx="1"/>
          </p:nvPr>
        </p:nvSpPr>
        <p:spPr/>
        <p:txBody>
          <a:bodyPr/>
          <a:lstStyle/>
          <a:p>
            <a:r>
              <a:rPr lang="en-US" dirty="0"/>
              <a:t>John 8:58 </a:t>
            </a:r>
            <a:r>
              <a:rPr lang="en-US" baseline="30000" dirty="0"/>
              <a:t> </a:t>
            </a:r>
            <a:r>
              <a:rPr lang="en-US" dirty="0"/>
              <a:t>Jesus said to them, “Most assuredly, I say to you, before Abraham was, I AM.” </a:t>
            </a:r>
          </a:p>
          <a:p>
            <a:r>
              <a:rPr lang="en-US" dirty="0"/>
              <a:t>John 18:4-6  Jesus…said to them, “Whom are you seeking?”  They answered Him, “Jesus of Nazareth.” Jesus said to them, “I AM...</a:t>
            </a:r>
            <a:r>
              <a:rPr lang="en-US" i="1" dirty="0"/>
              <a:t>.</a:t>
            </a:r>
            <a:r>
              <a:rPr lang="en-US" dirty="0"/>
              <a:t>they drew back and fell to the ground. </a:t>
            </a:r>
          </a:p>
          <a:p>
            <a:r>
              <a:rPr lang="en-US" dirty="0"/>
              <a:t>John 18:36 “My kingdom is not of this world.”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524000"/>
          </a:xfrm>
        </p:spPr>
        <p:txBody>
          <a:bodyPr/>
          <a:lstStyle/>
          <a:p>
            <a:pPr algn="ctr"/>
            <a:r>
              <a:rPr lang="en-US" dirty="0"/>
              <a:t>6 Incontrovertible Facts</a:t>
            </a:r>
          </a:p>
        </p:txBody>
      </p:sp>
      <p:sp>
        <p:nvSpPr>
          <p:cNvPr id="3" name="Content Placeholder 2"/>
          <p:cNvSpPr>
            <a:spLocks noGrp="1"/>
          </p:cNvSpPr>
          <p:nvPr>
            <p:ph idx="1"/>
          </p:nvPr>
        </p:nvSpPr>
        <p:spPr/>
        <p:txBody>
          <a:bodyPr/>
          <a:lstStyle/>
          <a:p>
            <a:r>
              <a:rPr lang="en-US" dirty="0"/>
              <a:t>Jesus was crucified</a:t>
            </a:r>
          </a:p>
          <a:p>
            <a:r>
              <a:rPr lang="en-US" dirty="0"/>
              <a:t>The tomb was empty</a:t>
            </a:r>
          </a:p>
          <a:p>
            <a:r>
              <a:rPr lang="en-US" dirty="0"/>
              <a:t>Disciples claimed and believed Jesus arose from the dead</a:t>
            </a:r>
          </a:p>
          <a:p>
            <a:r>
              <a:rPr lang="en-US" dirty="0"/>
              <a:t>James “the skeptic” was converted</a:t>
            </a:r>
          </a:p>
          <a:p>
            <a:r>
              <a:rPr lang="en-US" dirty="0"/>
              <a:t>Saul “the persecutor” was converted</a:t>
            </a:r>
          </a:p>
          <a:p>
            <a:r>
              <a:rPr lang="en-US" dirty="0"/>
              <a:t>The rise of Christianity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Jesus was crucified</a:t>
            </a:r>
          </a:p>
        </p:txBody>
      </p:sp>
      <p:sp>
        <p:nvSpPr>
          <p:cNvPr id="3" name="Content Placeholder 2"/>
          <p:cNvSpPr>
            <a:spLocks noGrp="1"/>
          </p:cNvSpPr>
          <p:nvPr>
            <p:ph idx="1"/>
          </p:nvPr>
        </p:nvSpPr>
        <p:spPr/>
        <p:txBody>
          <a:bodyPr/>
          <a:lstStyle/>
          <a:p>
            <a:r>
              <a:rPr lang="en-US" dirty="0"/>
              <a:t>All 4 accounts tell of His crucifixion ( Matthew 27:35; Mark 15:24-25, Luke 23:33, John 19:17</a:t>
            </a:r>
          </a:p>
          <a:p>
            <a:r>
              <a:rPr lang="en-US" dirty="0"/>
              <a:t>John 19:31-37 John’s unique testimony</a:t>
            </a:r>
          </a:p>
          <a:p>
            <a:r>
              <a:rPr lang="en-US" dirty="0"/>
              <a:t>Romans were experts at crucifixions</a:t>
            </a:r>
            <a:endParaRPr lang="en-US" dirty="0">
              <a:solidFill>
                <a:srgbClr val="FF0000"/>
              </a:solidFill>
            </a:endParaRPr>
          </a:p>
          <a:p>
            <a:r>
              <a:rPr lang="en-US" dirty="0"/>
              <a:t>External Corroboration</a:t>
            </a:r>
          </a:p>
          <a:p>
            <a:pPr lvl="1"/>
            <a:r>
              <a:rPr lang="en-US" dirty="0"/>
              <a:t>Tacitus, Lucian, Josephus, Mara Bar-Serapion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DBF57D72-9832-4792-83EC-E98827F282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5" name="Content Placeholder 4">
            <a:extLst>
              <a:ext uri="{FF2B5EF4-FFF2-40B4-BE49-F238E27FC236}">
                <a16:creationId xmlns:a16="http://schemas.microsoft.com/office/drawing/2014/main" id="{20BC28E5-F976-4322-928F-3E3A8183435B}"/>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82C87A15-4A5E-4A93-A290-E31CBCA8D7C5}"/>
              </a:ext>
            </a:extLst>
          </p:cNvPr>
          <p:cNvSpPr/>
          <p:nvPr/>
        </p:nvSpPr>
        <p:spPr>
          <a:xfrm>
            <a:off x="8472021" y="6488668"/>
            <a:ext cx="671979" cy="369332"/>
          </a:xfrm>
          <a:prstGeom prst="rect">
            <a:avLst/>
          </a:prstGeom>
        </p:spPr>
        <p:txBody>
          <a:bodyPr wrap="none">
            <a:spAutoFit/>
          </a:bodyPr>
          <a:lstStyle/>
          <a:p>
            <a:r>
              <a:rPr lang="en-US" dirty="0"/>
              <a:t>CDK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After the Crucifixion</a:t>
            </a:r>
          </a:p>
        </p:txBody>
      </p:sp>
      <p:sp>
        <p:nvSpPr>
          <p:cNvPr id="3" name="Content Placeholder 2"/>
          <p:cNvSpPr>
            <a:spLocks noGrp="1"/>
          </p:cNvSpPr>
          <p:nvPr>
            <p:ph idx="1"/>
          </p:nvPr>
        </p:nvSpPr>
        <p:spPr/>
        <p:txBody>
          <a:bodyPr/>
          <a:lstStyle/>
          <a:p>
            <a:r>
              <a:rPr lang="en-US" dirty="0"/>
              <a:t>Tetelestai- “It is finished." </a:t>
            </a:r>
          </a:p>
          <a:p>
            <a:pPr lvl="1"/>
            <a:r>
              <a:rPr lang="en-US" dirty="0"/>
              <a:t>In the Greek it implies </a:t>
            </a:r>
          </a:p>
          <a:p>
            <a:pPr lvl="2"/>
            <a:r>
              <a:rPr lang="en-US" dirty="0"/>
              <a:t>Something has come to an end</a:t>
            </a:r>
          </a:p>
          <a:p>
            <a:pPr lvl="2"/>
            <a:r>
              <a:rPr lang="en-US" dirty="0"/>
              <a:t>It has been completed, perfected, accomplished in full </a:t>
            </a:r>
          </a:p>
          <a:p>
            <a:pPr lvl="2"/>
            <a:r>
              <a:rPr lang="en-US" dirty="0"/>
              <a:t>The consequences that will endure on and on. </a:t>
            </a:r>
          </a:p>
          <a:p>
            <a:r>
              <a:rPr lang="en-US" dirty="0"/>
              <a:t>Temple Veil torn in two- Matthew 27:51; Luke 23:45</a:t>
            </a:r>
            <a:endParaRPr lang="en-US" i="1" dirty="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2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The Talmud (Yoma 39)</a:t>
            </a:r>
          </a:p>
        </p:txBody>
      </p:sp>
      <p:sp>
        <p:nvSpPr>
          <p:cNvPr id="3" name="Content Placeholder 2"/>
          <p:cNvSpPr>
            <a:spLocks noGrp="1"/>
          </p:cNvSpPr>
          <p:nvPr>
            <p:ph idx="1"/>
          </p:nvPr>
        </p:nvSpPr>
        <p:spPr>
          <a:xfrm>
            <a:off x="457200" y="1600200"/>
            <a:ext cx="8229600" cy="4114800"/>
          </a:xfrm>
        </p:spPr>
        <p:txBody>
          <a:bodyPr/>
          <a:lstStyle/>
          <a:p>
            <a:r>
              <a:rPr lang="en-US" dirty="0"/>
              <a:t>The rabbis taught: Forty years before the Temple was destroyed, the lot never came into the right hand, the red wool did not become white, the western light did not burn, and the gates of the Temple opened of themselves, till the time that R. Johanan b. Zakkai rebuked them, saying: "Temple, Temple, why alarmest thou us? We know that thou art destined to be destroyed. For of thee hath prophesied Zechariah ben Iddo [Zech. xi. 1]: 'Open thy doors, O Lebanon, and the fire shall eat thy cedars.‘”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Tombs</a:t>
            </a:r>
          </a:p>
        </p:txBody>
      </p:sp>
      <p:sp>
        <p:nvSpPr>
          <p:cNvPr id="3" name="Content Placeholder 2"/>
          <p:cNvSpPr>
            <a:spLocks noGrp="1"/>
          </p:cNvSpPr>
          <p:nvPr>
            <p:ph idx="1"/>
          </p:nvPr>
        </p:nvSpPr>
        <p:spPr>
          <a:xfrm>
            <a:off x="457200" y="1600200"/>
            <a:ext cx="8229600" cy="4114800"/>
          </a:xfrm>
        </p:spPr>
        <p:txBody>
          <a:bodyPr/>
          <a:lstStyle/>
          <a:p>
            <a:r>
              <a:rPr lang="en-US" dirty="0"/>
              <a:t>Matthew 27:60</a:t>
            </a:r>
          </a:p>
          <a:p>
            <a:pPr lvl="1"/>
            <a:r>
              <a:rPr lang="en-US" dirty="0"/>
              <a:t>“New tomb hewn out of the rock”</a:t>
            </a:r>
          </a:p>
          <a:p>
            <a:pPr lvl="1"/>
            <a:r>
              <a:rPr lang="en-US" dirty="0"/>
              <a:t>“Rolled a large stone against the door of the tomb”</a:t>
            </a:r>
          </a:p>
          <a:p>
            <a:r>
              <a:rPr lang="en-US" dirty="0"/>
              <a:t>John 20:12</a:t>
            </a:r>
          </a:p>
          <a:p>
            <a:pPr lvl="1"/>
            <a:r>
              <a:rPr lang="en-US" dirty="0"/>
              <a:t>“Two angels in white sitting, one at the head and the other at the feet, where the body of Jesus had lain”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r>
              <a:rPr lang="en-US" sz="2400" dirty="0"/>
              <a:t>Khirbet Midras rolling stone tomb</a:t>
            </a:r>
            <a:endParaRPr lang="en-US" dirty="0"/>
          </a:p>
        </p:txBody>
      </p:sp>
      <p:sp>
        <p:nvSpPr>
          <p:cNvPr id="29700" name="Text Box 4"/>
          <p:cNvSpPr txBox="1">
            <a:spLocks noChangeArrowheads="1"/>
          </p:cNvSpPr>
          <p:nvPr/>
        </p:nvSpPr>
        <p:spPr bwMode="auto">
          <a:xfrm>
            <a:off x="714703" y="5990131"/>
            <a:ext cx="7772400" cy="457200"/>
          </a:xfrm>
          <a:prstGeom prst="rect">
            <a:avLst/>
          </a:prstGeom>
          <a:noFill/>
          <a:ln w="9525">
            <a:noFill/>
            <a:miter lim="800000"/>
            <a:headEnd/>
            <a:tailEnd/>
          </a:ln>
          <a:effectLst/>
        </p:spPr>
        <p:txBody>
          <a:bodyPr/>
          <a:lstStyle/>
          <a:p>
            <a:pPr algn="ctr"/>
            <a:endParaRPr lang="en-US" sz="2000" dirty="0">
              <a:latin typeface="+mn-lt"/>
            </a:endParaRPr>
          </a:p>
        </p:txBody>
      </p:sp>
      <p:pic>
        <p:nvPicPr>
          <p:cNvPr id="4" name="Content Placeholder 3">
            <a:extLst>
              <a:ext uri="{FF2B5EF4-FFF2-40B4-BE49-F238E27FC236}">
                <a16:creationId xmlns:a16="http://schemas.microsoft.com/office/drawing/2014/main" id="{8ADBD725-D685-43F2-B797-C0429EB6213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667" t="-137" r="4444" b="137"/>
          <a:stretch/>
        </p:blipFill>
        <p:spPr>
          <a:xfrm>
            <a:off x="0" y="0"/>
            <a:ext cx="9144000" cy="6858000"/>
          </a:xfrm>
        </p:spPr>
      </p:pic>
      <p:sp>
        <p:nvSpPr>
          <p:cNvPr id="5" name="Rectangle 4">
            <a:extLst>
              <a:ext uri="{FF2B5EF4-FFF2-40B4-BE49-F238E27FC236}">
                <a16:creationId xmlns:a16="http://schemas.microsoft.com/office/drawing/2014/main" id="{6A1098A6-1F5F-4627-95A6-DAD285543099}"/>
              </a:ext>
            </a:extLst>
          </p:cNvPr>
          <p:cNvSpPr/>
          <p:nvPr/>
        </p:nvSpPr>
        <p:spPr>
          <a:xfrm>
            <a:off x="8488674" y="6513021"/>
            <a:ext cx="671979" cy="369332"/>
          </a:xfrm>
          <a:prstGeom prst="rect">
            <a:avLst/>
          </a:prstGeom>
        </p:spPr>
        <p:txBody>
          <a:bodyPr wrap="none">
            <a:spAutoFit/>
          </a:bodyPr>
          <a:lstStyle/>
          <a:p>
            <a:r>
              <a:rPr lang="en-US" dirty="0"/>
              <a:t>CDK</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600200"/>
          </a:xfrm>
        </p:spPr>
        <p:txBody>
          <a:bodyPr>
            <a:normAutofit/>
          </a:bodyPr>
          <a:lstStyle/>
          <a:p>
            <a:pPr algn="ctr"/>
            <a:r>
              <a:rPr lang="en-US" dirty="0"/>
              <a:t>Lesson 1</a:t>
            </a:r>
            <a:br>
              <a:rPr lang="en-US" dirty="0"/>
            </a:br>
            <a:r>
              <a:rPr lang="en-US" dirty="0"/>
              <a:t>The Study of Apologetics</a:t>
            </a:r>
          </a:p>
        </p:txBody>
      </p:sp>
      <p:sp>
        <p:nvSpPr>
          <p:cNvPr id="8" name="Content Placeholder 7"/>
          <p:cNvSpPr>
            <a:spLocks noGrp="1"/>
          </p:cNvSpPr>
          <p:nvPr>
            <p:ph idx="1"/>
          </p:nvPr>
        </p:nvSpPr>
        <p:spPr>
          <a:xfrm>
            <a:off x="457200" y="1905000"/>
            <a:ext cx="8229600" cy="4694238"/>
          </a:xfrm>
        </p:spPr>
        <p:txBody>
          <a:bodyPr/>
          <a:lstStyle/>
          <a:p>
            <a:pPr>
              <a:buNone/>
            </a:pPr>
            <a:r>
              <a:rPr lang="en-US" dirty="0"/>
              <a:t>The Bible is Not:</a:t>
            </a:r>
          </a:p>
          <a:p>
            <a:r>
              <a:rPr lang="en-US" sz="2800" dirty="0"/>
              <a:t>Science Book</a:t>
            </a:r>
          </a:p>
          <a:p>
            <a:r>
              <a:rPr lang="en-US" sz="2800" dirty="0"/>
              <a:t>Atlas</a:t>
            </a:r>
          </a:p>
          <a:p>
            <a:r>
              <a:rPr lang="en-US" sz="2800" dirty="0"/>
              <a:t>History Book</a:t>
            </a:r>
          </a:p>
          <a:p>
            <a:pPr>
              <a:spcBef>
                <a:spcPts val="1800"/>
              </a:spcBef>
              <a:buNone/>
            </a:pPr>
            <a:r>
              <a:rPr lang="en-US" dirty="0"/>
              <a:t>It is a Diary, a special Divine revelation</a:t>
            </a:r>
          </a:p>
          <a:p>
            <a:r>
              <a:rPr lang="en-US" sz="2800" dirty="0"/>
              <a:t>Accurate in other ways, but used the idioms of the day</a:t>
            </a:r>
          </a:p>
          <a:p>
            <a:pPr lvl="1"/>
            <a:r>
              <a:rPr lang="en-US" dirty="0"/>
              <a:t>4 corners of the earth- Revelation 7:1</a:t>
            </a:r>
          </a:p>
          <a:p>
            <a:pPr lvl="1"/>
            <a:r>
              <a:rPr lang="en-US" dirty="0"/>
              <a:t>Sun rising/setting- Ecclesiastes 1:5</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D2B34A8-CE2D-4F08-95FA-4E951403204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185" t="-206" r="5926" b="206"/>
          <a:stretch/>
        </p:blipFill>
        <p:spPr>
          <a:xfrm>
            <a:off x="0" y="0"/>
            <a:ext cx="9144000" cy="6858000"/>
          </a:xfrm>
        </p:spPr>
      </p:pic>
      <p:sp>
        <p:nvSpPr>
          <p:cNvPr id="6" name="Rectangle 5">
            <a:extLst>
              <a:ext uri="{FF2B5EF4-FFF2-40B4-BE49-F238E27FC236}">
                <a16:creationId xmlns:a16="http://schemas.microsoft.com/office/drawing/2014/main" id="{46560B6C-3095-4206-9E8A-6FE0AA206D99}"/>
              </a:ext>
            </a:extLst>
          </p:cNvPr>
          <p:cNvSpPr/>
          <p:nvPr/>
        </p:nvSpPr>
        <p:spPr>
          <a:xfrm>
            <a:off x="8472021" y="6474528"/>
            <a:ext cx="671979" cy="369332"/>
          </a:xfrm>
          <a:prstGeom prst="rect">
            <a:avLst/>
          </a:prstGeom>
        </p:spPr>
        <p:txBody>
          <a:bodyPr wrap="none">
            <a:spAutoFit/>
          </a:bodyPr>
          <a:lstStyle/>
          <a:p>
            <a:r>
              <a:rPr lang="en-US" dirty="0"/>
              <a:t>CDK</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hidden="1"/>
          <p:cNvSpPr>
            <a:spLocks noGrp="1" noChangeArrowheads="1"/>
          </p:cNvSpPr>
          <p:nvPr>
            <p:ph type="title"/>
          </p:nvPr>
        </p:nvSpPr>
        <p:spPr/>
        <p:txBody>
          <a:bodyPr/>
          <a:lstStyle/>
          <a:p>
            <a:r>
              <a:rPr lang="en-US" sz="2400" dirty="0"/>
              <a:t>Tomb of the Kings entrance</a:t>
            </a:r>
            <a:endParaRPr lang="en-US" dirty="0"/>
          </a:p>
        </p:txBody>
      </p:sp>
      <p:pic>
        <p:nvPicPr>
          <p:cNvPr id="207875" name="Picture 3" descr="Tomb of the Kings entrance"/>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a:effectLst/>
        </p:spPr>
      </p:pic>
      <p:sp>
        <p:nvSpPr>
          <p:cNvPr id="207876" name="Text Box 4"/>
          <p:cNvSpPr txBox="1">
            <a:spLocks noChangeArrowheads="1"/>
          </p:cNvSpPr>
          <p:nvPr/>
        </p:nvSpPr>
        <p:spPr bwMode="auto">
          <a:xfrm>
            <a:off x="0" y="6400800"/>
            <a:ext cx="9144000" cy="457200"/>
          </a:xfrm>
          <a:prstGeom prst="rect">
            <a:avLst/>
          </a:prstGeom>
          <a:solidFill>
            <a:schemeClr val="bg1">
              <a:alpha val="50000"/>
            </a:schemeClr>
          </a:solidFill>
          <a:ln w="9525">
            <a:noFill/>
            <a:miter lim="800000"/>
            <a:headEnd/>
            <a:tailEnd/>
          </a:ln>
          <a:effectLst/>
        </p:spPr>
        <p:txBody>
          <a:bodyPr/>
          <a:lstStyle/>
          <a:p>
            <a:pPr algn="ctr"/>
            <a:r>
              <a:rPr lang="en-US" dirty="0"/>
              <a:t>Tomb of the Kings entrance</a:t>
            </a:r>
          </a:p>
        </p:txBody>
      </p:sp>
      <p:sp>
        <p:nvSpPr>
          <p:cNvPr id="2" name="Rectangle 1">
            <a:extLst>
              <a:ext uri="{FF2B5EF4-FFF2-40B4-BE49-F238E27FC236}">
                <a16:creationId xmlns:a16="http://schemas.microsoft.com/office/drawing/2014/main" id="{709ACD56-C4A1-4AA9-8DCA-BACB9B482E1E}"/>
              </a:ext>
            </a:extLst>
          </p:cNvPr>
          <p:cNvSpPr/>
          <p:nvPr/>
        </p:nvSpPr>
        <p:spPr>
          <a:xfrm>
            <a:off x="7253739" y="6456341"/>
            <a:ext cx="1890261" cy="369332"/>
          </a:xfrm>
          <a:prstGeom prst="rect">
            <a:avLst/>
          </a:prstGeom>
        </p:spPr>
        <p:txBody>
          <a:bodyPr wrap="none">
            <a:spAutoFit/>
          </a:bodyPr>
          <a:lstStyle/>
          <a:p>
            <a:r>
              <a:rPr lang="en-US" dirty="0"/>
              <a:t>BiblePlaces.com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endParaRPr lang="en-US" dirty="0"/>
          </a:p>
        </p:txBody>
      </p:sp>
      <p:sp>
        <p:nvSpPr>
          <p:cNvPr id="2" name="Rectangle 1">
            <a:extLst>
              <a:ext uri="{FF2B5EF4-FFF2-40B4-BE49-F238E27FC236}">
                <a16:creationId xmlns:a16="http://schemas.microsoft.com/office/drawing/2014/main" id="{9BDF5BB1-49B8-4901-8168-AC1DE091B242}"/>
              </a:ext>
            </a:extLst>
          </p:cNvPr>
          <p:cNvSpPr/>
          <p:nvPr/>
        </p:nvSpPr>
        <p:spPr>
          <a:xfrm>
            <a:off x="8472021" y="6488668"/>
            <a:ext cx="671979" cy="369332"/>
          </a:xfrm>
          <a:prstGeom prst="rect">
            <a:avLst/>
          </a:prstGeom>
        </p:spPr>
        <p:txBody>
          <a:bodyPr wrap="none">
            <a:spAutoFit/>
          </a:bodyPr>
          <a:lstStyle/>
          <a:p>
            <a:r>
              <a:rPr lang="en-US" dirty="0"/>
              <a:t>CDK</a:t>
            </a:r>
          </a:p>
        </p:txBody>
      </p:sp>
      <p:pic>
        <p:nvPicPr>
          <p:cNvPr id="4" name="Picture 3">
            <a:extLst>
              <a:ext uri="{FF2B5EF4-FFF2-40B4-BE49-F238E27FC236}">
                <a16:creationId xmlns:a16="http://schemas.microsoft.com/office/drawing/2014/main" id="{DB4C21CC-2B2B-413C-8902-8E6B052334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9" r="1482"/>
          <a:stretch/>
        </p:blipFill>
        <p:spPr>
          <a:xfrm>
            <a:off x="0" y="0"/>
            <a:ext cx="9144000" cy="6858000"/>
          </a:xfrm>
          <a:prstGeom prst="rect">
            <a:avLst/>
          </a:prstGeom>
        </p:spPr>
      </p:pic>
      <p:sp>
        <p:nvSpPr>
          <p:cNvPr id="3" name="Rectangle 2">
            <a:extLst>
              <a:ext uri="{FF2B5EF4-FFF2-40B4-BE49-F238E27FC236}">
                <a16:creationId xmlns:a16="http://schemas.microsoft.com/office/drawing/2014/main" id="{A2508A4C-2D28-4673-B89A-D485546D628E}"/>
              </a:ext>
            </a:extLst>
          </p:cNvPr>
          <p:cNvSpPr/>
          <p:nvPr/>
        </p:nvSpPr>
        <p:spPr>
          <a:xfrm>
            <a:off x="8472020" y="6488668"/>
            <a:ext cx="671979" cy="369332"/>
          </a:xfrm>
          <a:prstGeom prst="rect">
            <a:avLst/>
          </a:prstGeom>
        </p:spPr>
        <p:txBody>
          <a:bodyPr wrap="none">
            <a:spAutoFit/>
          </a:bodyPr>
          <a:lstStyle/>
          <a:p>
            <a:r>
              <a:rPr lang="en-US" dirty="0"/>
              <a:t>CDK</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hidden="1"/>
          <p:cNvSpPr>
            <a:spLocks noGrp="1" noChangeArrowheads="1"/>
          </p:cNvSpPr>
          <p:nvPr>
            <p:ph type="title"/>
          </p:nvPr>
        </p:nvSpPr>
        <p:spPr/>
        <p:txBody>
          <a:bodyPr/>
          <a:lstStyle/>
          <a:p>
            <a:r>
              <a:rPr lang="en-US" sz="2400" dirty="0"/>
              <a:t>Tomb of the Kings arcosolium</a:t>
            </a:r>
            <a:endParaRPr lang="en-US" dirty="0"/>
          </a:p>
        </p:txBody>
      </p:sp>
      <p:pic>
        <p:nvPicPr>
          <p:cNvPr id="209923" name="Picture 3" descr="Tomb of the Kings arcosolium with Steve"/>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a:effectLst/>
        </p:spPr>
      </p:pic>
      <p:sp>
        <p:nvSpPr>
          <p:cNvPr id="209924" name="Text Box 4"/>
          <p:cNvSpPr txBox="1">
            <a:spLocks noChangeArrowheads="1"/>
          </p:cNvSpPr>
          <p:nvPr/>
        </p:nvSpPr>
        <p:spPr bwMode="auto">
          <a:xfrm>
            <a:off x="0" y="6400800"/>
            <a:ext cx="9144000" cy="457200"/>
          </a:xfrm>
          <a:prstGeom prst="rect">
            <a:avLst/>
          </a:prstGeom>
          <a:solidFill>
            <a:schemeClr val="bg1">
              <a:alpha val="50000"/>
            </a:schemeClr>
          </a:solidFill>
          <a:ln w="9525">
            <a:noFill/>
            <a:miter lim="800000"/>
            <a:headEnd/>
            <a:tailEnd/>
          </a:ln>
          <a:effectLst/>
        </p:spPr>
        <p:txBody>
          <a:bodyPr/>
          <a:lstStyle/>
          <a:p>
            <a:pPr algn="ctr"/>
            <a:r>
              <a:rPr lang="en-US" sz="2000" dirty="0">
                <a:latin typeface="+mn-lt"/>
              </a:rPr>
              <a:t>Tomb of the Kings arcosolium</a:t>
            </a:r>
          </a:p>
        </p:txBody>
      </p:sp>
      <p:sp>
        <p:nvSpPr>
          <p:cNvPr id="2" name="Rectangle 1">
            <a:extLst>
              <a:ext uri="{FF2B5EF4-FFF2-40B4-BE49-F238E27FC236}">
                <a16:creationId xmlns:a16="http://schemas.microsoft.com/office/drawing/2014/main" id="{A7F09167-183A-4866-AF16-5C54FEB8BA62}"/>
              </a:ext>
            </a:extLst>
          </p:cNvPr>
          <p:cNvSpPr/>
          <p:nvPr/>
        </p:nvSpPr>
        <p:spPr>
          <a:xfrm>
            <a:off x="7253739" y="6488668"/>
            <a:ext cx="1890261" cy="369332"/>
          </a:xfrm>
          <a:prstGeom prst="rect">
            <a:avLst/>
          </a:prstGeom>
        </p:spPr>
        <p:txBody>
          <a:bodyPr wrap="none">
            <a:spAutoFit/>
          </a:bodyPr>
          <a:lstStyle/>
          <a:p>
            <a:r>
              <a:rPr lang="en-US" dirty="0"/>
              <a:t>BiblePlaces.com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200F2-11A7-4473-0F01-6C0C9C94DE5A}"/>
            </a:ext>
          </a:extLst>
        </p:cNvPr>
        <p:cNvGrpSpPr/>
        <p:nvPr/>
      </p:nvGrpSpPr>
      <p:grpSpPr>
        <a:xfrm>
          <a:off x="0" y="0"/>
          <a:ext cx="0" cy="0"/>
          <a:chOff x="0" y="0"/>
          <a:chExt cx="0" cy="0"/>
        </a:xfrm>
      </p:grpSpPr>
      <p:pic>
        <p:nvPicPr>
          <p:cNvPr id="4" name="Picture 3" descr="A group of people lying on the ground&#10;&#10;Description automatically generated">
            <a:extLst>
              <a:ext uri="{FF2B5EF4-FFF2-40B4-BE49-F238E27FC236}">
                <a16:creationId xmlns:a16="http://schemas.microsoft.com/office/drawing/2014/main" id="{90CB6AD2-D273-00AB-3257-E60B6B01F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21" y="0"/>
            <a:ext cx="7538357" cy="6858000"/>
          </a:xfrm>
          <a:prstGeom prst="rect">
            <a:avLst/>
          </a:prstGeom>
        </p:spPr>
      </p:pic>
      <p:sp>
        <p:nvSpPr>
          <p:cNvPr id="214018" name="Rectangle 2" hidden="1">
            <a:extLst>
              <a:ext uri="{FF2B5EF4-FFF2-40B4-BE49-F238E27FC236}">
                <a16:creationId xmlns:a16="http://schemas.microsoft.com/office/drawing/2014/main" id="{75C0674C-B681-30F9-83CD-B601546B43B5}"/>
              </a:ext>
            </a:extLst>
          </p:cNvPr>
          <p:cNvSpPr>
            <a:spLocks noGrp="1" noChangeArrowheads="1"/>
          </p:cNvSpPr>
          <p:nvPr>
            <p:ph type="title"/>
          </p:nvPr>
        </p:nvSpPr>
        <p:spPr/>
        <p:txBody>
          <a:bodyPr/>
          <a:lstStyle/>
          <a:p>
            <a:r>
              <a:rPr lang="en-US" sz="2400" dirty="0"/>
              <a:t>Ketef Hinnom tomb</a:t>
            </a:r>
            <a:endParaRPr lang="en-US" dirty="0"/>
          </a:p>
        </p:txBody>
      </p:sp>
      <p:sp>
        <p:nvSpPr>
          <p:cNvPr id="214020" name="Text Box 4">
            <a:extLst>
              <a:ext uri="{FF2B5EF4-FFF2-40B4-BE49-F238E27FC236}">
                <a16:creationId xmlns:a16="http://schemas.microsoft.com/office/drawing/2014/main" id="{0E8ADA37-6937-F5E0-B7B6-B3CB2DD0B15B}"/>
              </a:ext>
            </a:extLst>
          </p:cNvPr>
          <p:cNvSpPr txBox="1">
            <a:spLocks noChangeArrowheads="1"/>
          </p:cNvSpPr>
          <p:nvPr/>
        </p:nvSpPr>
        <p:spPr bwMode="auto">
          <a:xfrm>
            <a:off x="0" y="6400800"/>
            <a:ext cx="9144000" cy="457200"/>
          </a:xfrm>
          <a:prstGeom prst="rect">
            <a:avLst/>
          </a:prstGeom>
          <a:solidFill>
            <a:schemeClr val="bg1">
              <a:alpha val="50000"/>
            </a:schemeClr>
          </a:solidFill>
          <a:ln w="9525">
            <a:noFill/>
            <a:miter lim="800000"/>
            <a:headEnd/>
            <a:tailEnd/>
          </a:ln>
          <a:effectLst/>
        </p:spPr>
        <p:txBody>
          <a:bodyPr/>
          <a:lstStyle/>
          <a:p>
            <a:pPr algn="ctr"/>
            <a:r>
              <a:rPr lang="en-US" sz="2000" dirty="0">
                <a:latin typeface="+mn-lt"/>
              </a:rPr>
              <a:t>Ketef Hinnom tomb</a:t>
            </a:r>
          </a:p>
        </p:txBody>
      </p:sp>
      <p:sp>
        <p:nvSpPr>
          <p:cNvPr id="2" name="Rectangle 1">
            <a:extLst>
              <a:ext uri="{FF2B5EF4-FFF2-40B4-BE49-F238E27FC236}">
                <a16:creationId xmlns:a16="http://schemas.microsoft.com/office/drawing/2014/main" id="{7A81EB30-A48A-C6C1-57B6-4A5808D542FB}"/>
              </a:ext>
            </a:extLst>
          </p:cNvPr>
          <p:cNvSpPr/>
          <p:nvPr/>
        </p:nvSpPr>
        <p:spPr>
          <a:xfrm>
            <a:off x="8472021" y="6444734"/>
            <a:ext cx="671979" cy="369332"/>
          </a:xfrm>
          <a:prstGeom prst="rect">
            <a:avLst/>
          </a:prstGeom>
        </p:spPr>
        <p:txBody>
          <a:bodyPr wrap="none">
            <a:spAutoFit/>
          </a:bodyPr>
          <a:lstStyle/>
          <a:p>
            <a:r>
              <a:rPr lang="en-US" dirty="0"/>
              <a:t>CDK</a:t>
            </a:r>
          </a:p>
        </p:txBody>
      </p:sp>
    </p:spTree>
    <p:extLst>
      <p:ext uri="{BB962C8B-B14F-4D97-AF65-F5344CB8AC3E}">
        <p14:creationId xmlns:p14="http://schemas.microsoft.com/office/powerpoint/2010/main" val="4269983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9" name="Picture 3" descr="Ketef Hinnom tomb"/>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a:effectLst/>
        </p:spPr>
      </p:pic>
      <p:sp>
        <p:nvSpPr>
          <p:cNvPr id="214018" name="Rectangle 2" hidden="1"/>
          <p:cNvSpPr>
            <a:spLocks noGrp="1" noChangeArrowheads="1"/>
          </p:cNvSpPr>
          <p:nvPr>
            <p:ph type="title"/>
          </p:nvPr>
        </p:nvSpPr>
        <p:spPr/>
        <p:txBody>
          <a:bodyPr/>
          <a:lstStyle/>
          <a:p>
            <a:r>
              <a:rPr lang="en-US" sz="2400" dirty="0"/>
              <a:t>Ketef Hinnom tomb</a:t>
            </a:r>
            <a:endParaRPr lang="en-US" dirty="0"/>
          </a:p>
        </p:txBody>
      </p:sp>
      <p:sp>
        <p:nvSpPr>
          <p:cNvPr id="214020" name="Text Box 4"/>
          <p:cNvSpPr txBox="1">
            <a:spLocks noChangeArrowheads="1"/>
          </p:cNvSpPr>
          <p:nvPr/>
        </p:nvSpPr>
        <p:spPr bwMode="auto">
          <a:xfrm>
            <a:off x="0" y="6400800"/>
            <a:ext cx="9144000" cy="457200"/>
          </a:xfrm>
          <a:prstGeom prst="rect">
            <a:avLst/>
          </a:prstGeom>
          <a:solidFill>
            <a:schemeClr val="bg1">
              <a:alpha val="50000"/>
            </a:schemeClr>
          </a:solidFill>
          <a:ln w="9525">
            <a:noFill/>
            <a:miter lim="800000"/>
            <a:headEnd/>
            <a:tailEnd/>
          </a:ln>
          <a:effectLst/>
        </p:spPr>
        <p:txBody>
          <a:bodyPr/>
          <a:lstStyle/>
          <a:p>
            <a:pPr algn="ctr"/>
            <a:r>
              <a:rPr lang="en-US" sz="2000" dirty="0">
                <a:latin typeface="+mn-lt"/>
              </a:rPr>
              <a:t>Ketef Hinnom tomb</a:t>
            </a:r>
          </a:p>
        </p:txBody>
      </p:sp>
      <p:sp>
        <p:nvSpPr>
          <p:cNvPr id="2" name="Rectangle 1">
            <a:extLst>
              <a:ext uri="{FF2B5EF4-FFF2-40B4-BE49-F238E27FC236}">
                <a16:creationId xmlns:a16="http://schemas.microsoft.com/office/drawing/2014/main" id="{ECB56410-E434-4181-B37A-C9DE54E65C7A}"/>
              </a:ext>
            </a:extLst>
          </p:cNvPr>
          <p:cNvSpPr/>
          <p:nvPr/>
        </p:nvSpPr>
        <p:spPr>
          <a:xfrm>
            <a:off x="7253739" y="6455674"/>
            <a:ext cx="1890261" cy="369332"/>
          </a:xfrm>
          <a:prstGeom prst="rect">
            <a:avLst/>
          </a:prstGeom>
        </p:spPr>
        <p:txBody>
          <a:bodyPr wrap="none">
            <a:spAutoFit/>
          </a:bodyPr>
          <a:lstStyle/>
          <a:p>
            <a:r>
              <a:rPr lang="en-US" dirty="0"/>
              <a:t>BiblePlaces.com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E71A-1614-445A-9E6C-01E63C49D2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169630-E4C0-4CC9-AA91-31C69B56B2A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22" r="8900"/>
          <a:stretch/>
        </p:blipFill>
        <p:spPr>
          <a:xfrm>
            <a:off x="-1" y="-786"/>
            <a:ext cx="9144001" cy="6858786"/>
          </a:xfrm>
        </p:spPr>
      </p:pic>
      <p:sp>
        <p:nvSpPr>
          <p:cNvPr id="6" name="Rectangle 5">
            <a:extLst>
              <a:ext uri="{FF2B5EF4-FFF2-40B4-BE49-F238E27FC236}">
                <a16:creationId xmlns:a16="http://schemas.microsoft.com/office/drawing/2014/main" id="{01A196E1-FBA2-4224-B791-410984CAF1E7}"/>
              </a:ext>
            </a:extLst>
          </p:cNvPr>
          <p:cNvSpPr/>
          <p:nvPr/>
        </p:nvSpPr>
        <p:spPr>
          <a:xfrm>
            <a:off x="8472021" y="6488668"/>
            <a:ext cx="671979" cy="369332"/>
          </a:xfrm>
          <a:prstGeom prst="rect">
            <a:avLst/>
          </a:prstGeom>
        </p:spPr>
        <p:txBody>
          <a:bodyPr wrap="none">
            <a:spAutoFit/>
          </a:bodyPr>
          <a:lstStyle/>
          <a:p>
            <a:r>
              <a:rPr lang="en-US" dirty="0"/>
              <a:t>CDK</a:t>
            </a:r>
          </a:p>
        </p:txBody>
      </p:sp>
    </p:spTree>
    <p:extLst>
      <p:ext uri="{BB962C8B-B14F-4D97-AF65-F5344CB8AC3E}">
        <p14:creationId xmlns:p14="http://schemas.microsoft.com/office/powerpoint/2010/main" val="21869506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endParaRPr lang="en-US" dirty="0"/>
          </a:p>
        </p:txBody>
      </p:sp>
      <p:sp>
        <p:nvSpPr>
          <p:cNvPr id="93188" name="Text Box 4"/>
          <p:cNvSpPr txBox="1">
            <a:spLocks noChangeArrowheads="1"/>
          </p:cNvSpPr>
          <p:nvPr/>
        </p:nvSpPr>
        <p:spPr bwMode="auto">
          <a:xfrm>
            <a:off x="0" y="6324600"/>
            <a:ext cx="9144000" cy="533400"/>
          </a:xfrm>
          <a:prstGeom prst="rect">
            <a:avLst/>
          </a:prstGeom>
          <a:noFill/>
          <a:ln w="9525">
            <a:noFill/>
            <a:miter lim="800000"/>
            <a:headEnd/>
            <a:tailEnd/>
          </a:ln>
          <a:effectLst/>
        </p:spPr>
        <p:txBody>
          <a:bodyPr/>
          <a:lstStyle/>
          <a:p>
            <a:pPr algn="ctr"/>
            <a:endParaRPr lang="en-US" sz="2000" dirty="0">
              <a:latin typeface="+mn-lt"/>
            </a:endParaRPr>
          </a:p>
        </p:txBody>
      </p:sp>
      <p:sp>
        <p:nvSpPr>
          <p:cNvPr id="2" name="Rectangle 1">
            <a:extLst>
              <a:ext uri="{FF2B5EF4-FFF2-40B4-BE49-F238E27FC236}">
                <a16:creationId xmlns:a16="http://schemas.microsoft.com/office/drawing/2014/main" id="{4D4B64B7-441B-449B-B494-A85C794FF43D}"/>
              </a:ext>
            </a:extLst>
          </p:cNvPr>
          <p:cNvSpPr/>
          <p:nvPr/>
        </p:nvSpPr>
        <p:spPr>
          <a:xfrm>
            <a:off x="7340020" y="6488668"/>
            <a:ext cx="671979" cy="369332"/>
          </a:xfrm>
          <a:prstGeom prst="rect">
            <a:avLst/>
          </a:prstGeom>
        </p:spPr>
        <p:txBody>
          <a:bodyPr wrap="none">
            <a:spAutoFit/>
          </a:bodyPr>
          <a:lstStyle/>
          <a:p>
            <a:r>
              <a:rPr lang="en-US" dirty="0"/>
              <a:t>CDK</a:t>
            </a:r>
          </a:p>
        </p:txBody>
      </p:sp>
      <p:pic>
        <p:nvPicPr>
          <p:cNvPr id="4" name="Picture 3">
            <a:extLst>
              <a:ext uri="{FF2B5EF4-FFF2-40B4-BE49-F238E27FC236}">
                <a16:creationId xmlns:a16="http://schemas.microsoft.com/office/drawing/2014/main" id="{DF8143B9-2FBE-4589-96D5-64FDF087D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 r="8889"/>
          <a:stretch/>
        </p:blipFill>
        <p:spPr>
          <a:xfrm>
            <a:off x="0" y="0"/>
            <a:ext cx="9144000" cy="6858000"/>
          </a:xfrm>
          <a:prstGeom prst="rect">
            <a:avLst/>
          </a:prstGeom>
        </p:spPr>
      </p:pic>
      <p:sp>
        <p:nvSpPr>
          <p:cNvPr id="5" name="TextBox 4">
            <a:extLst>
              <a:ext uri="{FF2B5EF4-FFF2-40B4-BE49-F238E27FC236}">
                <a16:creationId xmlns:a16="http://schemas.microsoft.com/office/drawing/2014/main" id="{0D24CD6A-BC2B-3A21-5C9D-07752B0558E9}"/>
              </a:ext>
            </a:extLst>
          </p:cNvPr>
          <p:cNvSpPr txBox="1"/>
          <p:nvPr/>
        </p:nvSpPr>
        <p:spPr>
          <a:xfrm>
            <a:off x="8408505" y="6488668"/>
            <a:ext cx="735495" cy="369332"/>
          </a:xfrm>
          <a:prstGeom prst="rect">
            <a:avLst/>
          </a:prstGeom>
          <a:noFill/>
        </p:spPr>
        <p:txBody>
          <a:bodyPr wrap="square">
            <a:spAutoFit/>
          </a:bodyPr>
          <a:lstStyle/>
          <a:p>
            <a:r>
              <a:rPr lang="en-US" dirty="0"/>
              <a:t>CDK</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Empty Tomb</a:t>
            </a:r>
          </a:p>
        </p:txBody>
      </p:sp>
      <p:sp>
        <p:nvSpPr>
          <p:cNvPr id="3" name="Content Placeholder 2"/>
          <p:cNvSpPr>
            <a:spLocks noGrp="1"/>
          </p:cNvSpPr>
          <p:nvPr>
            <p:ph idx="1"/>
          </p:nvPr>
        </p:nvSpPr>
        <p:spPr>
          <a:xfrm>
            <a:off x="457200" y="1600200"/>
            <a:ext cx="8229600" cy="4114800"/>
          </a:xfrm>
        </p:spPr>
        <p:txBody>
          <a:bodyPr/>
          <a:lstStyle/>
          <a:p>
            <a:r>
              <a:rPr lang="en-US" dirty="0"/>
              <a:t>Credibility of the burial story</a:t>
            </a:r>
          </a:p>
          <a:p>
            <a:pPr lvl="1"/>
            <a:r>
              <a:rPr lang="en-US" dirty="0"/>
              <a:t>2 members of the Sanhedrin bury (John 19:38-42)</a:t>
            </a:r>
          </a:p>
          <a:p>
            <a:pPr lvl="1"/>
            <a:r>
              <a:rPr lang="en-US" dirty="0"/>
              <a:t>Paul’s emphasis (1 Corinthians 15:3-5)</a:t>
            </a:r>
          </a:p>
          <a:p>
            <a:r>
              <a:rPr lang="en-US" dirty="0"/>
              <a:t>Jerusalem  factor- In enemy territory</a:t>
            </a:r>
          </a:p>
          <a:p>
            <a:r>
              <a:rPr lang="en-US" dirty="0"/>
              <a:t>4 Gospels agree</a:t>
            </a:r>
          </a:p>
          <a:p>
            <a:r>
              <a:rPr lang="en-US" dirty="0"/>
              <a:t>Enemy attestation- Earliest Jewish polemic- disciples stole the body (Matthew 28:11-15)</a:t>
            </a:r>
          </a:p>
          <a:p>
            <a:r>
              <a:rPr lang="en-US" dirty="0"/>
              <a:t>Guard left, but gravecloths remained</a:t>
            </a:r>
          </a:p>
          <a:p>
            <a:r>
              <a:rPr lang="en-US" dirty="0"/>
              <a:t>Testimony of women- Not regarded as reliable witnesses by Rome or Jews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Women’s Testimony</a:t>
            </a:r>
          </a:p>
        </p:txBody>
      </p:sp>
      <p:sp>
        <p:nvSpPr>
          <p:cNvPr id="3" name="Content Placeholder 2"/>
          <p:cNvSpPr>
            <a:spLocks noGrp="1"/>
          </p:cNvSpPr>
          <p:nvPr>
            <p:ph idx="1"/>
          </p:nvPr>
        </p:nvSpPr>
        <p:spPr>
          <a:xfrm>
            <a:off x="457200" y="1752600"/>
            <a:ext cx="8229600" cy="4114800"/>
          </a:xfrm>
        </p:spPr>
        <p:txBody>
          <a:bodyPr/>
          <a:lstStyle/>
          <a:p>
            <a:r>
              <a:rPr lang="en-US" dirty="0"/>
              <a:t>Josephus</a:t>
            </a:r>
          </a:p>
          <a:p>
            <a:pPr lvl="1"/>
            <a:r>
              <a:rPr lang="en-US" dirty="0"/>
              <a:t>“But let not the testimony of women be admitted, on account of the levity and boldness of their sex… since it is probable that they may not speak truth, either out of hope of gain, or fear of punishment.”</a:t>
            </a:r>
          </a:p>
          <a:p>
            <a:r>
              <a:rPr lang="en-US" dirty="0"/>
              <a:t>Talmud</a:t>
            </a:r>
          </a:p>
          <a:p>
            <a:pPr lvl="1"/>
            <a:r>
              <a:rPr lang="en-US" dirty="0"/>
              <a:t>“Any evidence which a woman gives is not valid to offer. This is equivalent to saying that one who is Rabbinically accounted a robber is qualified to given the same evidence as a women.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26"/>
          <p:cNvSpPr txBox="1">
            <a:spLocks noChangeArrowheads="1"/>
          </p:cNvSpPr>
          <p:nvPr/>
        </p:nvSpPr>
        <p:spPr bwMode="auto">
          <a:xfrm>
            <a:off x="381000" y="1752600"/>
            <a:ext cx="8077200" cy="336550"/>
          </a:xfrm>
          <a:prstGeom prst="rect">
            <a:avLst/>
          </a:prstGeom>
          <a:noFill/>
          <a:ln w="9525">
            <a:noFill/>
            <a:miter lim="800000"/>
            <a:headEnd/>
            <a:tailEnd/>
          </a:ln>
          <a:effectLst/>
        </p:spPr>
        <p:txBody>
          <a:bodyPr>
            <a:spAutoFit/>
          </a:bodyPr>
          <a:lstStyle/>
          <a:p>
            <a:r>
              <a:rPr lang="en-US" sz="1600" b="0" dirty="0">
                <a:latin typeface="Helvetica" pitchFamily="34" charset="0"/>
                <a:cs typeface="Times New Roman" pitchFamily="18" charset="0"/>
              </a:rPr>
              <a:t>	</a:t>
            </a:r>
            <a:endParaRPr lang="en-US" sz="1600" b="0" dirty="0">
              <a:latin typeface="Times New Roman" pitchFamily="18" charset="0"/>
            </a:endParaRPr>
          </a:p>
        </p:txBody>
      </p:sp>
      <p:sp>
        <p:nvSpPr>
          <p:cNvPr id="26627" name="Text Box 1027"/>
          <p:cNvSpPr txBox="1">
            <a:spLocks noChangeArrowheads="1"/>
          </p:cNvSpPr>
          <p:nvPr/>
        </p:nvSpPr>
        <p:spPr bwMode="auto">
          <a:xfrm>
            <a:off x="685800" y="1371600"/>
            <a:ext cx="8016875" cy="1508105"/>
          </a:xfrm>
          <a:prstGeom prst="rect">
            <a:avLst/>
          </a:prstGeom>
          <a:noFill/>
          <a:ln w="9525">
            <a:noFill/>
            <a:miter lim="800000"/>
            <a:headEnd/>
            <a:tailEnd/>
          </a:ln>
          <a:effectLst/>
        </p:spPr>
        <p:txBody>
          <a:bodyPr>
            <a:spAutoFit/>
          </a:bodyPr>
          <a:lstStyle/>
          <a:p>
            <a:r>
              <a:rPr lang="en-US" sz="2800" i="1" dirty="0">
                <a:solidFill>
                  <a:srgbClr val="FFFF00"/>
                </a:solidFill>
                <a:latin typeface="+mn-lt"/>
                <a:cs typeface="Times New Roman" pitchFamily="18" charset="0"/>
              </a:rPr>
              <a:t>"If you think strongly enough, you will be forced by science to believe in God."</a:t>
            </a:r>
          </a:p>
          <a:p>
            <a:pPr algn="r"/>
            <a:r>
              <a:rPr lang="en-US" dirty="0">
                <a:latin typeface="+mn-lt"/>
                <a:cs typeface="Times New Roman" pitchFamily="18" charset="0"/>
              </a:rPr>
              <a:t>	-- William Thompson (Lord Kelvin) 1824-1907, </a:t>
            </a:r>
          </a:p>
          <a:p>
            <a:pPr algn="r"/>
            <a:r>
              <a:rPr lang="en-US" dirty="0">
                <a:latin typeface="+mn-lt"/>
                <a:cs typeface="Times New Roman" pitchFamily="18" charset="0"/>
              </a:rPr>
              <a:t>	English Physicist. Inventor of the Kelvin temperature scale.</a:t>
            </a:r>
            <a:r>
              <a:rPr lang="en-US" dirty="0">
                <a:latin typeface="+mn-lt"/>
              </a:rPr>
              <a:t> </a:t>
            </a:r>
          </a:p>
        </p:txBody>
      </p:sp>
      <p:sp>
        <p:nvSpPr>
          <p:cNvPr id="26628" name="Text Box 1028"/>
          <p:cNvSpPr txBox="1">
            <a:spLocks noChangeArrowheads="1"/>
          </p:cNvSpPr>
          <p:nvPr/>
        </p:nvSpPr>
        <p:spPr bwMode="auto">
          <a:xfrm>
            <a:off x="762000" y="3519488"/>
            <a:ext cx="7848600" cy="2800767"/>
          </a:xfrm>
          <a:prstGeom prst="rect">
            <a:avLst/>
          </a:prstGeom>
          <a:noFill/>
          <a:ln w="9525">
            <a:noFill/>
            <a:miter lim="800000"/>
            <a:headEnd/>
            <a:tailEnd/>
          </a:ln>
          <a:effectLst/>
        </p:spPr>
        <p:txBody>
          <a:bodyPr>
            <a:spAutoFit/>
          </a:bodyPr>
          <a:lstStyle/>
          <a:p>
            <a:r>
              <a:rPr lang="en-US" sz="2800" i="1" dirty="0">
                <a:solidFill>
                  <a:srgbClr val="FFFF00"/>
                </a:solidFill>
                <a:latin typeface="+mn-lt"/>
                <a:cs typeface="Times New Roman" pitchFamily="18" charset="0"/>
              </a:rPr>
              <a:t>"If the Universe is a universe of thought, then its creation must have been an act of thought.  Indeed the finiteness of time and space almost compel us, of themselves, to picture the creation as an act of thought."</a:t>
            </a:r>
          </a:p>
          <a:p>
            <a:pPr algn="r"/>
            <a:r>
              <a:rPr lang="en-US" dirty="0">
                <a:latin typeface="+mn-lt"/>
                <a:cs typeface="Times New Roman" pitchFamily="18" charset="0"/>
              </a:rPr>
              <a:t>	-- Sir James Jeans, 1877-1946, </a:t>
            </a:r>
          </a:p>
          <a:p>
            <a:pPr algn="r"/>
            <a:r>
              <a:rPr lang="en-US" dirty="0">
                <a:latin typeface="+mn-lt"/>
                <a:cs typeface="Times New Roman" pitchFamily="18" charset="0"/>
              </a:rPr>
              <a:t>	English  Astronomer &amp; Physicist</a:t>
            </a:r>
            <a:r>
              <a:rPr lang="en-US" dirty="0">
                <a:latin typeface="+mn-lt"/>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Early Belief That Jesus Arose From the Dead</a:t>
            </a:r>
          </a:p>
        </p:txBody>
      </p:sp>
      <p:sp>
        <p:nvSpPr>
          <p:cNvPr id="3" name="Content Placeholder 2"/>
          <p:cNvSpPr>
            <a:spLocks noGrp="1"/>
          </p:cNvSpPr>
          <p:nvPr>
            <p:ph idx="1"/>
          </p:nvPr>
        </p:nvSpPr>
        <p:spPr/>
        <p:txBody>
          <a:bodyPr/>
          <a:lstStyle/>
          <a:p>
            <a:r>
              <a:rPr lang="en-US" dirty="0"/>
              <a:t>Paul Testified in 1 Corinthians 15</a:t>
            </a:r>
          </a:p>
          <a:p>
            <a:r>
              <a:rPr lang="en-US" dirty="0"/>
              <a:t>Oral tradition</a:t>
            </a:r>
          </a:p>
          <a:p>
            <a:r>
              <a:rPr lang="en-US" dirty="0"/>
              <a:t>Written tradition</a:t>
            </a:r>
          </a:p>
          <a:p>
            <a:pPr lvl="1"/>
            <a:r>
              <a:rPr lang="en-US" dirty="0"/>
              <a:t>4 Gospels</a:t>
            </a:r>
          </a:p>
          <a:p>
            <a:pPr lvl="1"/>
            <a:r>
              <a:rPr lang="en-US" dirty="0"/>
              <a:t>Early apostolic fathers</a:t>
            </a:r>
          </a:p>
          <a:p>
            <a:pPr lvl="2"/>
            <a:r>
              <a:rPr lang="en-US" dirty="0"/>
              <a:t>Clement of Rome</a:t>
            </a:r>
          </a:p>
          <a:p>
            <a:pPr lvl="2"/>
            <a:r>
              <a:rPr lang="en-US" dirty="0"/>
              <a:t>Polycarp</a:t>
            </a:r>
          </a:p>
          <a:p>
            <a:pPr lvl="2"/>
            <a:r>
              <a:rPr lang="en-US" dirty="0"/>
              <a:t>Etc.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heckerboard(across)">
                                      <p:cBhvr>
                                        <p:cTn id="11" dur="500"/>
                                        <p:tgtEl>
                                          <p:spTgt spid="3">
                                            <p:txEl>
                                              <p:pRg st="1" end="1"/>
                                            </p:txEl>
                                          </p:spTgt>
                                        </p:tgtEl>
                                      </p:cBhvr>
                                    </p:animEffect>
                                  </p:childTnLst>
                                </p:cTn>
                              </p:par>
                            </p:childTnLst>
                          </p:cTn>
                        </p:par>
                        <p:par>
                          <p:cTn id="12" fill="hold">
                            <p:stCondLst>
                              <p:cond delay="2000"/>
                            </p:stCondLst>
                            <p:childTnLst>
                              <p:par>
                                <p:cTn id="13" presetID="5" presetClass="entr" presetSubtype="10"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par>
                          <p:cTn id="16" fill="hold">
                            <p:stCondLst>
                              <p:cond delay="3500"/>
                            </p:stCondLst>
                            <p:childTnLst>
                              <p:par>
                                <p:cTn id="17" presetID="5" presetClass="entr" presetSubtype="1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heckerboard(across)">
                                      <p:cBhvr>
                                        <p:cTn id="19" dur="500"/>
                                        <p:tgtEl>
                                          <p:spTgt spid="3">
                                            <p:txEl>
                                              <p:pRg st="3" end="3"/>
                                            </p:txEl>
                                          </p:spTgt>
                                        </p:tgtEl>
                                      </p:cBhvr>
                                    </p:animEffect>
                                  </p:childTnLst>
                                </p:cTn>
                              </p:par>
                            </p:childTnLst>
                          </p:cTn>
                        </p:par>
                        <p:par>
                          <p:cTn id="20" fill="hold">
                            <p:stCondLst>
                              <p:cond delay="4500"/>
                            </p:stCondLst>
                            <p:childTnLst>
                              <p:par>
                                <p:cTn id="21" presetID="5" presetClass="entr" presetSubtype="1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nodeType="withEffect">
                                  <p:stCondLst>
                                    <p:cond delay="50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nodeType="withEffect">
                                  <p:stCondLst>
                                    <p:cond delay="50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par>
                                <p:cTn id="30" presetID="5" presetClass="entr" presetSubtype="10" fill="hold" nodeType="withEffect">
                                  <p:stCondLst>
                                    <p:cond delay="50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Early Belief That Jesus Arose From the Dead</a:t>
            </a:r>
          </a:p>
        </p:txBody>
      </p:sp>
      <p:sp>
        <p:nvSpPr>
          <p:cNvPr id="3" name="Content Placeholder 2"/>
          <p:cNvSpPr>
            <a:spLocks noGrp="1"/>
          </p:cNvSpPr>
          <p:nvPr>
            <p:ph idx="1"/>
          </p:nvPr>
        </p:nvSpPr>
        <p:spPr/>
        <p:txBody>
          <a:bodyPr/>
          <a:lstStyle/>
          <a:p>
            <a:r>
              <a:rPr lang="en-US" dirty="0"/>
              <a:t>Skeptical</a:t>
            </a:r>
          </a:p>
          <a:p>
            <a:pPr lvl="1"/>
            <a:r>
              <a:rPr lang="en-US" dirty="0"/>
              <a:t>Luke 24:5-12</a:t>
            </a:r>
          </a:p>
          <a:p>
            <a:pPr lvl="1"/>
            <a:r>
              <a:rPr lang="en-US" dirty="0"/>
              <a:t>John 20:9, 24-28</a:t>
            </a:r>
          </a:p>
          <a:p>
            <a:r>
              <a:rPr lang="en-US" dirty="0"/>
              <a:t>50 days from cowardice (Mark 14:50) to courage (Acts 4:8-12, 18-20)</a:t>
            </a:r>
          </a:p>
          <a:p>
            <a:r>
              <a:rPr lang="en-US" dirty="0"/>
              <a:t>No personal benefit- endured persecution and martyrdom</a:t>
            </a:r>
          </a:p>
          <a:p>
            <a:pPr lvl="1"/>
            <a:r>
              <a:rPr lang="en-US" dirty="0"/>
              <a:t>1 Corinthians 4:9-13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heckerboard(across)">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James’ Conversion</a:t>
            </a:r>
          </a:p>
        </p:txBody>
      </p:sp>
      <p:sp>
        <p:nvSpPr>
          <p:cNvPr id="3" name="Content Placeholder 2"/>
          <p:cNvSpPr>
            <a:spLocks noGrp="1"/>
          </p:cNvSpPr>
          <p:nvPr>
            <p:ph idx="1"/>
          </p:nvPr>
        </p:nvSpPr>
        <p:spPr/>
        <p:txBody>
          <a:bodyPr/>
          <a:lstStyle/>
          <a:p>
            <a:r>
              <a:rPr lang="en-US" dirty="0"/>
              <a:t>Brother of the lord- Galatians 1:19</a:t>
            </a:r>
          </a:p>
          <a:p>
            <a:r>
              <a:rPr lang="en-US" dirty="0"/>
              <a:t>Initially skeptic- Mark 3:21; 6:3-4, John 7:5</a:t>
            </a:r>
          </a:p>
          <a:p>
            <a:r>
              <a:rPr lang="en-US" dirty="0"/>
              <a:t>Disciple, teacher and leader in Jerusalem- Acts 15:13-21, Galatians 2:12-13</a:t>
            </a:r>
          </a:p>
          <a:p>
            <a:r>
              <a:rPr lang="en-US" dirty="0"/>
              <a:t>Died as a martyr </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Saul’s Conversion</a:t>
            </a:r>
          </a:p>
        </p:txBody>
      </p:sp>
      <p:sp>
        <p:nvSpPr>
          <p:cNvPr id="3" name="Content Placeholder 2"/>
          <p:cNvSpPr>
            <a:spLocks noGrp="1"/>
          </p:cNvSpPr>
          <p:nvPr>
            <p:ph idx="1"/>
          </p:nvPr>
        </p:nvSpPr>
        <p:spPr>
          <a:xfrm>
            <a:off x="533400" y="1600200"/>
            <a:ext cx="8229600" cy="4114800"/>
          </a:xfrm>
        </p:spPr>
        <p:txBody>
          <a:bodyPr/>
          <a:lstStyle/>
          <a:p>
            <a:r>
              <a:rPr lang="en-US" dirty="0"/>
              <a:t>He was a leading persecutor- Acts 8:1-3; 9:1</a:t>
            </a:r>
          </a:p>
          <a:p>
            <a:r>
              <a:rPr lang="en-US" dirty="0"/>
              <a:t>Changed after personal encounter with Jesus- Acts 9, 22, 26</a:t>
            </a:r>
          </a:p>
          <a:p>
            <a:r>
              <a:rPr lang="en-US" dirty="0"/>
              <a:t>Important facts</a:t>
            </a:r>
          </a:p>
          <a:p>
            <a:pPr lvl="1">
              <a:buNone/>
            </a:pPr>
            <a:r>
              <a:rPr lang="en-US" dirty="0"/>
              <a:t>Not a believer already, who claimed a vision</a:t>
            </a:r>
          </a:p>
          <a:p>
            <a:pPr lvl="1">
              <a:buNone/>
            </a:pPr>
            <a:r>
              <a:rPr lang="en-US" dirty="0"/>
              <a:t>He did not have precedent in such a vision</a:t>
            </a:r>
          </a:p>
          <a:p>
            <a:pPr lvl="1">
              <a:buNone/>
            </a:pPr>
            <a:r>
              <a:rPr lang="en-US" dirty="0"/>
              <a:t>He had no basis for belief in an individual resurrection</a:t>
            </a:r>
          </a:p>
          <a:p>
            <a:pPr lvl="1">
              <a:buNone/>
            </a:pPr>
            <a:r>
              <a:rPr lang="en-US" dirty="0"/>
              <a:t>He had no personal motive, yet every motive to NOT believe</a:t>
            </a:r>
          </a:p>
          <a:p>
            <a:pPr lvl="1">
              <a:buNone/>
            </a:pPr>
            <a:r>
              <a:rPr lang="en-US" dirty="0"/>
              <a:t>	Rising star Philippians 3 to hated enemy Acts 23:12-15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heckerboard(across)">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heckerboard(across)">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dirty="0"/>
              <a:t>Acts 5: 35-39</a:t>
            </a:r>
          </a:p>
        </p:txBody>
      </p:sp>
      <p:sp>
        <p:nvSpPr>
          <p:cNvPr id="3" name="Content Placeholder 2"/>
          <p:cNvSpPr>
            <a:spLocks noGrp="1"/>
          </p:cNvSpPr>
          <p:nvPr>
            <p:ph idx="1"/>
          </p:nvPr>
        </p:nvSpPr>
        <p:spPr>
          <a:xfrm>
            <a:off x="457200" y="1295400"/>
            <a:ext cx="8229600" cy="4114800"/>
          </a:xfrm>
        </p:spPr>
        <p:txBody>
          <a:bodyPr/>
          <a:lstStyle/>
          <a:p>
            <a:r>
              <a:rPr lang="en-US" dirty="0"/>
              <a:t>“Gamaliel, …said to them: ‘Men of Israel, take heed to yourselves what you intend to do regarding these men. </a:t>
            </a:r>
            <a:r>
              <a:rPr lang="en-US" baseline="30000" dirty="0"/>
              <a:t>36</a:t>
            </a:r>
            <a:r>
              <a:rPr lang="en-US" dirty="0"/>
              <a:t> For some time ago Theudas rose up, claiming to be somebody… He was slain, and all who obeyed him were scattered and came to nothing. </a:t>
            </a:r>
            <a:r>
              <a:rPr lang="en-US" baseline="30000" dirty="0"/>
              <a:t>37</a:t>
            </a:r>
            <a:r>
              <a:rPr lang="en-US" dirty="0"/>
              <a:t> After this man, Judas of Galilee…drew away many people after him. He also perished, and all who obeyed him were dispersed. </a:t>
            </a:r>
            <a:r>
              <a:rPr lang="en-US" baseline="30000" dirty="0"/>
              <a:t>38</a:t>
            </a:r>
            <a:r>
              <a:rPr lang="en-US" dirty="0"/>
              <a:t>… </a:t>
            </a:r>
            <a:r>
              <a:rPr lang="en-US" dirty="0">
                <a:solidFill>
                  <a:srgbClr val="FFFF00"/>
                </a:solidFill>
              </a:rPr>
              <a:t>if this </a:t>
            </a:r>
            <a:r>
              <a:rPr lang="en-US" dirty="0"/>
              <a:t>plan or this work </a:t>
            </a:r>
            <a:r>
              <a:rPr lang="en-US" dirty="0">
                <a:solidFill>
                  <a:srgbClr val="FFFF00"/>
                </a:solidFill>
              </a:rPr>
              <a:t>is of men, it will come to nothing</a:t>
            </a:r>
            <a:r>
              <a:rPr lang="en-US" dirty="0"/>
              <a:t>; </a:t>
            </a:r>
            <a:r>
              <a:rPr lang="en-US" baseline="30000" dirty="0"/>
              <a:t>39</a:t>
            </a:r>
            <a:r>
              <a:rPr lang="en-US" dirty="0"/>
              <a:t> but if it is </a:t>
            </a:r>
            <a:r>
              <a:rPr lang="en-US" dirty="0">
                <a:solidFill>
                  <a:srgbClr val="FFFF00"/>
                </a:solidFill>
              </a:rPr>
              <a:t>of God, you cannot overthrow it</a:t>
            </a:r>
            <a:r>
              <a:rPr lang="en-US" dirty="0"/>
              <a: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Rise of Christianity</a:t>
            </a:r>
          </a:p>
        </p:txBody>
      </p:sp>
      <p:sp>
        <p:nvSpPr>
          <p:cNvPr id="3" name="Content Placeholder 2"/>
          <p:cNvSpPr>
            <a:spLocks noGrp="1"/>
          </p:cNvSpPr>
          <p:nvPr>
            <p:ph idx="1"/>
          </p:nvPr>
        </p:nvSpPr>
        <p:spPr>
          <a:xfrm>
            <a:off x="457200" y="1752600"/>
            <a:ext cx="8229600" cy="4114800"/>
          </a:xfrm>
        </p:spPr>
        <p:txBody>
          <a:bodyPr/>
          <a:lstStyle/>
          <a:p>
            <a:r>
              <a:rPr lang="en-US" dirty="0"/>
              <a:t>Sunday as day of worship</a:t>
            </a:r>
          </a:p>
          <a:p>
            <a:r>
              <a:rPr lang="en-US" dirty="0"/>
              <a:t>BC           AD; BCE   	 CE</a:t>
            </a:r>
          </a:p>
          <a:p>
            <a:r>
              <a:rPr lang="en-US" dirty="0"/>
              <a:t>Disciples had no resurrection theology, without precedent</a:t>
            </a:r>
          </a:p>
          <a:p>
            <a:r>
              <a:rPr lang="en-US" dirty="0"/>
              <a:t>Given views of crucifixion by Greeks/Jews, impossible for anyone to think this was heroic death</a:t>
            </a:r>
          </a:p>
          <a:p>
            <a:r>
              <a:rPr lang="en-US" dirty="0"/>
              <a:t>Against Jews-killed Messiah and Romans- Jesus only king not Caesar</a:t>
            </a:r>
          </a:p>
        </p:txBody>
      </p:sp>
      <p:sp>
        <p:nvSpPr>
          <p:cNvPr id="6" name="Right Arrow 5"/>
          <p:cNvSpPr/>
          <p:nvPr/>
        </p:nvSpPr>
        <p:spPr>
          <a:xfrm>
            <a:off x="1371600" y="2362200"/>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3505200" y="2362200"/>
            <a:ext cx="685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dirty="0"/>
          </a:p>
        </p:txBody>
      </p:sp>
      <p:pic>
        <p:nvPicPr>
          <p:cNvPr id="10243" name="Content Placeholder 3" descr="132.jpg"/>
          <p:cNvPicPr>
            <a:picLocks noGrp="1" noChangeAspect="1"/>
          </p:cNvPicPr>
          <p:nvPr>
            <p:ph idx="1"/>
          </p:nvPr>
        </p:nvPicPr>
        <p:blipFill>
          <a:blip r:embed="rId2" cstate="print"/>
          <a:srcRect/>
          <a:stretch>
            <a:fillRect/>
          </a:stretch>
        </p:blipFill>
        <p:spPr>
          <a:xfrm>
            <a:off x="0" y="457200"/>
            <a:ext cx="9145588" cy="6019800"/>
          </a:xfrm>
        </p:spPr>
      </p:pic>
      <p:sp>
        <p:nvSpPr>
          <p:cNvPr id="4" name="TextBox 3"/>
          <p:cNvSpPr txBox="1"/>
          <p:nvPr/>
        </p:nvSpPr>
        <p:spPr>
          <a:xfrm>
            <a:off x="2971800" y="609600"/>
            <a:ext cx="6553200" cy="1200150"/>
          </a:xfrm>
          <a:prstGeom prst="rect">
            <a:avLst/>
          </a:prstGeom>
          <a:noFill/>
        </p:spPr>
        <p:txBody>
          <a:bodyPr>
            <a:spAutoFit/>
          </a:bodyPr>
          <a:lstStyle/>
          <a:p>
            <a:pPr>
              <a:defRPr/>
            </a:pPr>
            <a:r>
              <a:rPr lang="en-US" sz="2400" dirty="0">
                <a:solidFill>
                  <a:schemeClr val="bg1">
                    <a:lumMod val="95000"/>
                    <a:lumOff val="5000"/>
                  </a:schemeClr>
                </a:solidFill>
              </a:rPr>
              <a:t>By AD 100, 64% of the port cities had churches in them</a:t>
            </a:r>
          </a:p>
          <a:p>
            <a:pPr>
              <a:defRPr/>
            </a:pPr>
            <a:r>
              <a:rPr lang="en-US" sz="2400" dirty="0">
                <a:solidFill>
                  <a:schemeClr val="bg1">
                    <a:lumMod val="95000"/>
                    <a:lumOff val="5000"/>
                  </a:schemeClr>
                </a:solidFill>
              </a:rPr>
              <a:t>By  AD 180,  86 % had churches in them.</a:t>
            </a:r>
          </a:p>
        </p:txBody>
      </p:sp>
      <p:sp>
        <p:nvSpPr>
          <p:cNvPr id="2" name="TextBox 1">
            <a:extLst>
              <a:ext uri="{FF2B5EF4-FFF2-40B4-BE49-F238E27FC236}">
                <a16:creationId xmlns:a16="http://schemas.microsoft.com/office/drawing/2014/main" id="{6CB43734-76E5-41ED-9A08-F73CB0E183F4}"/>
              </a:ext>
            </a:extLst>
          </p:cNvPr>
          <p:cNvSpPr txBox="1"/>
          <p:nvPr/>
        </p:nvSpPr>
        <p:spPr>
          <a:xfrm>
            <a:off x="5410200" y="6488668"/>
            <a:ext cx="3810000" cy="369332"/>
          </a:xfrm>
          <a:prstGeom prst="rect">
            <a:avLst/>
          </a:prstGeom>
          <a:noFill/>
        </p:spPr>
        <p:txBody>
          <a:bodyPr wrap="square" rtlCol="0">
            <a:spAutoFit/>
          </a:bodyPr>
          <a:lstStyle/>
          <a:p>
            <a:r>
              <a:rPr lang="en-US" dirty="0"/>
              <a:t>The Bible Atlas, Access Foundation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C. S. Lewis</a:t>
            </a:r>
          </a:p>
        </p:txBody>
      </p:sp>
      <p:sp>
        <p:nvSpPr>
          <p:cNvPr id="3" name="Content Placeholder 2"/>
          <p:cNvSpPr>
            <a:spLocks noGrp="1"/>
          </p:cNvSpPr>
          <p:nvPr>
            <p:ph idx="1"/>
          </p:nvPr>
        </p:nvSpPr>
        <p:spPr>
          <a:xfrm>
            <a:off x="457200" y="1447800"/>
            <a:ext cx="8229600" cy="4114800"/>
          </a:xfrm>
        </p:spPr>
        <p:txBody>
          <a:bodyPr/>
          <a:lstStyle/>
          <a:p>
            <a:r>
              <a:rPr lang="en-US" sz="2400" dirty="0"/>
              <a:t>“I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great moral teacher! He would either be a lunatic– on the level with the man who says he is a poached egg–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Documents and Settings\David Eakin\My Documents\CREVO\Images\Men&amp;GodsA.jpg"/>
          <p:cNvPicPr>
            <a:picLocks noChangeAspect="1" noChangeArrowheads="1"/>
          </p:cNvPicPr>
          <p:nvPr/>
        </p:nvPicPr>
        <p:blipFill>
          <a:blip r:embed="rId2" cstate="print"/>
          <a:srcRect/>
          <a:stretch>
            <a:fillRect/>
          </a:stretch>
        </p:blipFill>
        <p:spPr bwMode="auto">
          <a:xfrm>
            <a:off x="2327275" y="76200"/>
            <a:ext cx="4530725" cy="6705600"/>
          </a:xfrm>
          <a:prstGeom prst="rect">
            <a:avLst/>
          </a:prstGeom>
          <a:noFill/>
          <a:ln w="38100" cmpd="dbl">
            <a:solidFill>
              <a:srgbClr val="FFFF00"/>
            </a:solidFill>
            <a:miter lim="800000"/>
            <a:headEnd/>
            <a:tailEnd/>
          </a:ln>
        </p:spPr>
      </p:pic>
      <p:sp>
        <p:nvSpPr>
          <p:cNvPr id="2" name="TextBox 1">
            <a:extLst>
              <a:ext uri="{FF2B5EF4-FFF2-40B4-BE49-F238E27FC236}">
                <a16:creationId xmlns:a16="http://schemas.microsoft.com/office/drawing/2014/main" id="{9C8172A5-51C3-4AD3-87E4-E116F04385E6}"/>
              </a:ext>
            </a:extLst>
          </p:cNvPr>
          <p:cNvSpPr txBox="1"/>
          <p:nvPr/>
        </p:nvSpPr>
        <p:spPr>
          <a:xfrm>
            <a:off x="7638473" y="6488668"/>
            <a:ext cx="1524000" cy="369332"/>
          </a:xfrm>
          <a:prstGeom prst="rect">
            <a:avLst/>
          </a:prstGeom>
          <a:noFill/>
        </p:spPr>
        <p:txBody>
          <a:bodyPr wrap="square" rtlCol="0">
            <a:spAutoFit/>
          </a:bodyPr>
          <a:lstStyle/>
          <a:p>
            <a:r>
              <a:rPr lang="en-US" dirty="0"/>
              <a:t>Ross Hunter</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Dave and Darlene Eak\My Documents\Riverside Final05\Theistic Evol\Men&amp;GodsB.jpg">
            <a:extLst>
              <a:ext uri="{FF2B5EF4-FFF2-40B4-BE49-F238E27FC236}">
                <a16:creationId xmlns:a16="http://schemas.microsoft.com/office/drawing/2014/main" id="{CA97038C-9D55-4517-8CA7-FC07C4180FFF}"/>
              </a:ext>
            </a:extLst>
          </p:cNvPr>
          <p:cNvPicPr>
            <a:picLocks noChangeAspect="1" noChangeArrowheads="1"/>
          </p:cNvPicPr>
          <p:nvPr/>
        </p:nvPicPr>
        <p:blipFill>
          <a:blip r:embed="rId2" cstate="print"/>
          <a:srcRect/>
          <a:stretch>
            <a:fillRect/>
          </a:stretch>
        </p:blipFill>
        <p:spPr bwMode="auto">
          <a:xfrm>
            <a:off x="2286000" y="76200"/>
            <a:ext cx="4538663" cy="6705600"/>
          </a:xfrm>
          <a:prstGeom prst="rect">
            <a:avLst/>
          </a:prstGeom>
          <a:noFill/>
          <a:ln w="38100" cmpd="dbl">
            <a:solidFill>
              <a:srgbClr val="FFFF00"/>
            </a:solidFill>
            <a:miter lim="800000"/>
            <a:headEnd/>
            <a:tailEnd/>
          </a:ln>
        </p:spPr>
      </p:pic>
      <p:sp>
        <p:nvSpPr>
          <p:cNvPr id="2" name="TextBox 1">
            <a:extLst>
              <a:ext uri="{FF2B5EF4-FFF2-40B4-BE49-F238E27FC236}">
                <a16:creationId xmlns:a16="http://schemas.microsoft.com/office/drawing/2014/main" id="{9C8172A5-51C3-4AD3-87E4-E116F04385E6}"/>
              </a:ext>
            </a:extLst>
          </p:cNvPr>
          <p:cNvSpPr txBox="1"/>
          <p:nvPr/>
        </p:nvSpPr>
        <p:spPr>
          <a:xfrm>
            <a:off x="7638473" y="6488668"/>
            <a:ext cx="1524000" cy="369332"/>
          </a:xfrm>
          <a:prstGeom prst="rect">
            <a:avLst/>
          </a:prstGeom>
          <a:noFill/>
        </p:spPr>
        <p:txBody>
          <a:bodyPr wrap="square" rtlCol="0">
            <a:spAutoFit/>
          </a:bodyPr>
          <a:lstStyle/>
          <a:p>
            <a:r>
              <a:rPr lang="en-US" dirty="0"/>
              <a:t>Ross Hunter</a:t>
            </a:r>
          </a:p>
        </p:txBody>
      </p:sp>
    </p:spTree>
    <p:extLst>
      <p:ext uri="{BB962C8B-B14F-4D97-AF65-F5344CB8AC3E}">
        <p14:creationId xmlns:p14="http://schemas.microsoft.com/office/powerpoint/2010/main" val="16990961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609600" y="1676400"/>
            <a:ext cx="7788275" cy="4031873"/>
          </a:xfrm>
          <a:prstGeom prst="rect">
            <a:avLst/>
          </a:prstGeom>
          <a:noFill/>
          <a:ln w="9525">
            <a:noFill/>
            <a:miter lim="800000"/>
            <a:headEnd/>
            <a:tailEnd/>
          </a:ln>
          <a:effectLst/>
        </p:spPr>
        <p:txBody>
          <a:bodyPr wrap="square">
            <a:spAutoFit/>
          </a:bodyPr>
          <a:lstStyle/>
          <a:p>
            <a:pPr algn="just"/>
            <a:r>
              <a:rPr lang="en-US" sz="3200" i="1" dirty="0">
                <a:solidFill>
                  <a:srgbClr val="FFFF00"/>
                </a:solidFill>
                <a:latin typeface="+mn-lt"/>
              </a:rPr>
              <a:t>“For myself, faith begins with the realization that a supreme intelligence brought the universe into being and created man.  It is incontrovertible that where there is a plan there is intelligence – an orderly, unfolding universe testifies to this truth.”</a:t>
            </a:r>
          </a:p>
          <a:p>
            <a:pPr algn="r"/>
            <a:r>
              <a:rPr lang="en-US" sz="3200" dirty="0"/>
              <a:t>		</a:t>
            </a:r>
            <a:r>
              <a:rPr lang="en-US" sz="3200" dirty="0">
                <a:latin typeface="+mn-lt"/>
              </a:rPr>
              <a:t>-- Arthur Compton, 1887 – 1954</a:t>
            </a:r>
          </a:p>
          <a:p>
            <a:pPr algn="r"/>
            <a:r>
              <a:rPr lang="en-US" sz="3200" dirty="0">
                <a:latin typeface="+mn-lt"/>
              </a:rPr>
              <a:t>		    Nobel prize winner in Physics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a:xfrm>
            <a:off x="457200" y="1295400"/>
            <a:ext cx="8229600" cy="4114800"/>
          </a:xfrm>
        </p:spPr>
        <p:txBody>
          <a:bodyPr/>
          <a:lstStyle/>
          <a:p>
            <a:pPr marL="0" indent="0">
              <a:buNone/>
            </a:pPr>
            <a:r>
              <a:rPr lang="en-US" sz="2800" dirty="0"/>
              <a:t>And yet Jesus was apparently only a carpenter from an obscure village in a despised nation. He never studied in a university, nor any other school so far as we know. He never traveled more than a few miles from His home, never wrote a book or article, never taught in a school. The only ones who paid much attention to what He taught (the multitudes sometimes listened and were impressed, but they soon forgot) were a motley band of unimpressive disciples, and even they missed the point on His most important teachings concerning His coming death and resurrection….</a:t>
            </a:r>
          </a:p>
          <a:p>
            <a:endParaRPr lang="en-US" sz="2800" dirty="0"/>
          </a:p>
        </p:txBody>
      </p:sp>
    </p:spTree>
    <p:extLst>
      <p:ext uri="{BB962C8B-B14F-4D97-AF65-F5344CB8AC3E}">
        <p14:creationId xmlns:p14="http://schemas.microsoft.com/office/powerpoint/2010/main" val="16351449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a:xfrm>
            <a:off x="457200" y="2057400"/>
            <a:ext cx="8229600" cy="4114800"/>
          </a:xfrm>
        </p:spPr>
        <p:txBody>
          <a:bodyPr/>
          <a:lstStyle/>
          <a:p>
            <a:pPr marL="0" indent="0">
              <a:buNone/>
            </a:pPr>
            <a:r>
              <a:rPr lang="en-US" sz="2800" dirty="0"/>
              <a:t>That such an obscure itinerant preacher would leave a legacy of the greatest teachings the world has ever known would seem absolutely impossible. But such is the fact! The only explanation that makes sense at all is that He was "a teacher come from God" (John 3:2), and that, as He claimed: "Whatsoever I speak therefore, even as the Father said unto me, so I speak" (John 12:50).                  </a:t>
            </a:r>
          </a:p>
          <a:p>
            <a:pPr marL="0" indent="0">
              <a:buNone/>
            </a:pPr>
            <a:r>
              <a:rPr lang="en-US" sz="2800" dirty="0"/>
              <a:t>- Henry M Morris</a:t>
            </a:r>
          </a:p>
          <a:p>
            <a:endParaRPr lang="en-US" sz="2800" dirty="0"/>
          </a:p>
        </p:txBody>
      </p:sp>
    </p:spTree>
    <p:extLst>
      <p:ext uri="{BB962C8B-B14F-4D97-AF65-F5344CB8AC3E}">
        <p14:creationId xmlns:p14="http://schemas.microsoft.com/office/powerpoint/2010/main" val="3081805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Reasons to Study Apologetics</a:t>
            </a:r>
          </a:p>
        </p:txBody>
      </p:sp>
      <p:sp>
        <p:nvSpPr>
          <p:cNvPr id="3" name="Content Placeholder 2"/>
          <p:cNvSpPr>
            <a:spLocks noGrp="1"/>
          </p:cNvSpPr>
          <p:nvPr>
            <p:ph idx="1"/>
          </p:nvPr>
        </p:nvSpPr>
        <p:spPr/>
        <p:txBody>
          <a:bodyPr/>
          <a:lstStyle/>
          <a:p>
            <a:r>
              <a:rPr lang="en-US" dirty="0"/>
              <a:t>Testing claims- OK to question</a:t>
            </a:r>
          </a:p>
          <a:p>
            <a:pPr lvl="1"/>
            <a:r>
              <a:rPr lang="en-US" dirty="0"/>
              <a:t>Build faith</a:t>
            </a:r>
          </a:p>
          <a:p>
            <a:pPr lvl="1"/>
            <a:r>
              <a:rPr lang="en-US" dirty="0"/>
              <a:t>Answer the unbeliever</a:t>
            </a:r>
          </a:p>
          <a:p>
            <a:pPr lvl="1"/>
            <a:r>
              <a:rPr lang="en-US" dirty="0"/>
              <a:t>Not lose our young</a:t>
            </a:r>
          </a:p>
          <a:p>
            <a:pPr indent="0">
              <a:buNone/>
            </a:pPr>
            <a:endParaRPr lang="en-US" dirty="0"/>
          </a:p>
          <a:p>
            <a:pPr indent="0">
              <a:buNone/>
            </a:pPr>
            <a:r>
              <a:rPr lang="en-US" dirty="0"/>
              <a:t>“Reason and revelation are not opposed, nor reason and faith”</a:t>
            </a:r>
          </a:p>
          <a:p>
            <a:pPr algn="r">
              <a:buNone/>
            </a:pPr>
            <a:r>
              <a:rPr lang="en-US" dirty="0"/>
              <a:t> – H.W. Everest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Accepting Evidence</a:t>
            </a:r>
          </a:p>
        </p:txBody>
      </p:sp>
      <p:sp>
        <p:nvSpPr>
          <p:cNvPr id="3" name="Content Placeholder 2"/>
          <p:cNvSpPr>
            <a:spLocks noGrp="1"/>
          </p:cNvSpPr>
          <p:nvPr>
            <p:ph idx="1"/>
          </p:nvPr>
        </p:nvSpPr>
        <p:spPr/>
        <p:txBody>
          <a:bodyPr/>
          <a:lstStyle/>
          <a:p>
            <a:r>
              <a:rPr lang="en-US" dirty="0"/>
              <a:t>Weight of evidence</a:t>
            </a:r>
          </a:p>
          <a:p>
            <a:r>
              <a:rPr lang="en-US" dirty="0"/>
              <a:t>Clarity of how the evidence is presented</a:t>
            </a:r>
          </a:p>
          <a:p>
            <a:r>
              <a:rPr lang="en-US" dirty="0"/>
              <a:t>Honesty of the examiner</a:t>
            </a:r>
          </a:p>
          <a:p>
            <a:r>
              <a:rPr lang="en-US" dirty="0"/>
              <a:t>Logical ability of the hearer to evaluate</a:t>
            </a:r>
          </a:p>
          <a:p>
            <a:r>
              <a:rPr lang="en-US" dirty="0"/>
              <a:t>Background and prejudice of the hearer</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lstStyle/>
          <a:p>
            <a:pPr algn="ctr"/>
            <a:r>
              <a:rPr lang="en-US" dirty="0"/>
              <a:t>Lesson 2</a:t>
            </a:r>
            <a:br>
              <a:rPr lang="en-US" dirty="0"/>
            </a:br>
            <a:r>
              <a:rPr lang="en-US" dirty="0"/>
              <a:t>Common Ground</a:t>
            </a:r>
          </a:p>
        </p:txBody>
      </p:sp>
      <p:sp>
        <p:nvSpPr>
          <p:cNvPr id="3" name="Content Placeholder 2"/>
          <p:cNvSpPr>
            <a:spLocks noGrp="1"/>
          </p:cNvSpPr>
          <p:nvPr>
            <p:ph idx="1"/>
          </p:nvPr>
        </p:nvSpPr>
        <p:spPr/>
        <p:txBody>
          <a:bodyPr/>
          <a:lstStyle/>
          <a:p>
            <a:r>
              <a:rPr lang="en-US" dirty="0"/>
              <a:t>If ancient peoples had common beliefs in God, either:</a:t>
            </a:r>
          </a:p>
          <a:p>
            <a:pPr lvl="1"/>
            <a:r>
              <a:rPr lang="en-US" dirty="0"/>
              <a:t>They evolved simultaneously</a:t>
            </a:r>
          </a:p>
          <a:p>
            <a:pPr lvl="1"/>
            <a:r>
              <a:rPr lang="en-US" dirty="0"/>
              <a:t>They “borrowed” from each other</a:t>
            </a:r>
          </a:p>
          <a:p>
            <a:pPr lvl="1"/>
            <a:r>
              <a:rPr lang="en-US" dirty="0"/>
              <a:t>They had a common ancestral knowledge</a:t>
            </a:r>
          </a:p>
          <a:p>
            <a:pPr lvl="1"/>
            <a:endParaRPr lang="en-US" dirty="0"/>
          </a:p>
          <a:p>
            <a:r>
              <a:rPr lang="en-US" dirty="0"/>
              <a:t>Has the God who created the gospel for all people, also prepared all people for the gospel? </a:t>
            </a:r>
          </a:p>
        </p:txBody>
      </p:sp>
    </p:spTree>
    <p:extLst>
      <p:ext uri="{BB962C8B-B14F-4D97-AF65-F5344CB8AC3E}">
        <p14:creationId xmlns:p14="http://schemas.microsoft.com/office/powerpoint/2010/main" val="2136527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Todd\Desktop\Tombs of Jerusalem\sr\Tomb of the Kings entranc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Todd\Desktop\Tombs of Jerusalem\sr\Tomb of the Kings arcosolium with Stev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Todd\Desktop\Tombs of Jerusalem\sr\Ketef Hinnom tomb.jpg"/>
</p:tagLst>
</file>

<file path=ppt/theme/theme1.xml><?xml version="1.0" encoding="utf-8"?>
<a:theme xmlns:a="http://schemas.openxmlformats.org/drawingml/2006/main" name="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Deluxe</Template>
  <TotalTime>3636</TotalTime>
  <Words>3157</Words>
  <Application>Microsoft Office PowerPoint</Application>
  <PresentationFormat>On-screen Show (4:3)</PresentationFormat>
  <Paragraphs>299</Paragraphs>
  <Slides>61</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Corbel</vt:lpstr>
      <vt:lpstr>Helvetica</vt:lpstr>
      <vt:lpstr>Times New Roman</vt:lpstr>
      <vt:lpstr>Wingdings 2</vt:lpstr>
      <vt:lpstr>Deluxe</vt:lpstr>
      <vt:lpstr>Apologetics- Who Was Jesus</vt:lpstr>
      <vt:lpstr>Outline</vt:lpstr>
      <vt:lpstr>PowerPoint Presentation</vt:lpstr>
      <vt:lpstr>Lesson 1 The Study of Apologetics</vt:lpstr>
      <vt:lpstr>PowerPoint Presentation</vt:lpstr>
      <vt:lpstr>PowerPoint Presentation</vt:lpstr>
      <vt:lpstr>Reasons to Study Apologetics</vt:lpstr>
      <vt:lpstr>Accepting Evidence</vt:lpstr>
      <vt:lpstr>Lesson 2 Common Ground</vt:lpstr>
      <vt:lpstr>PowerPoint Presentation</vt:lpstr>
      <vt:lpstr>PowerPoint Presentation</vt:lpstr>
      <vt:lpstr>Lesson 3 Our Universe</vt:lpstr>
      <vt:lpstr>PowerPoint Presentation</vt:lpstr>
      <vt:lpstr>PowerPoint Presentation</vt:lpstr>
      <vt:lpstr>Lesson 4 The Human Body</vt:lpstr>
      <vt:lpstr>PowerPoint Presentation</vt:lpstr>
      <vt:lpstr>PowerPoint Presentation</vt:lpstr>
      <vt:lpstr>Lesson 5 Did Jesus live?</vt:lpstr>
      <vt:lpstr>PowerPoint Presentation</vt:lpstr>
      <vt:lpstr>PowerPoint Presentation</vt:lpstr>
      <vt:lpstr>Who do you say that I am?</vt:lpstr>
      <vt:lpstr>Claimed a Unique Relationship with God</vt:lpstr>
      <vt:lpstr>Claimed to Forgive Sins</vt:lpstr>
      <vt:lpstr>Claimed to be Sinless</vt:lpstr>
      <vt:lpstr>Claimed that He and His Words Would Judge</vt:lpstr>
      <vt:lpstr>Claimed to Speak the Words of God</vt:lpstr>
      <vt:lpstr>Claimed to be the Only Way to Salvation</vt:lpstr>
      <vt:lpstr>Claimed to be the Author and Giver of Life</vt:lpstr>
      <vt:lpstr>Accepted Worship</vt:lpstr>
      <vt:lpstr>Claimed to Fulfill all the Old Testament prophecies </vt:lpstr>
      <vt:lpstr>John 5:39-47</vt:lpstr>
      <vt:lpstr>Claimed to be God</vt:lpstr>
      <vt:lpstr>6 Incontrovertible Facts</vt:lpstr>
      <vt:lpstr>Jesus was crucified</vt:lpstr>
      <vt:lpstr>PowerPoint Presentation</vt:lpstr>
      <vt:lpstr>After the Crucifixion</vt:lpstr>
      <vt:lpstr>The Talmud (Yoma 39)</vt:lpstr>
      <vt:lpstr>Tombs</vt:lpstr>
      <vt:lpstr>Khirbet Midras rolling stone tomb</vt:lpstr>
      <vt:lpstr>PowerPoint Presentation</vt:lpstr>
      <vt:lpstr>Tomb of the Kings entrance</vt:lpstr>
      <vt:lpstr>PowerPoint Presentation</vt:lpstr>
      <vt:lpstr>Tomb of the Kings arcosolium</vt:lpstr>
      <vt:lpstr>Ketef Hinnom tomb</vt:lpstr>
      <vt:lpstr>Ketef Hinnom tomb</vt:lpstr>
      <vt:lpstr>PowerPoint Presentation</vt:lpstr>
      <vt:lpstr>PowerPoint Presentation</vt:lpstr>
      <vt:lpstr>Empty Tomb</vt:lpstr>
      <vt:lpstr>Women’s Testimony</vt:lpstr>
      <vt:lpstr>Early Belief That Jesus Arose From the Dead</vt:lpstr>
      <vt:lpstr>Early Belief That Jesus Arose From the Dead</vt:lpstr>
      <vt:lpstr>James’ Conversion</vt:lpstr>
      <vt:lpstr>Saul’s Conversion</vt:lpstr>
      <vt:lpstr>Acts 5: 35-39</vt:lpstr>
      <vt:lpstr>Rise of Christianity</vt:lpstr>
      <vt:lpstr>PowerPoint Presentation</vt:lpstr>
      <vt:lpstr>C. S. Lewis</vt:lpstr>
      <vt:lpstr>PowerPoint Presentation</vt:lpstr>
      <vt:lpstr>PowerPoint Presentation</vt:lpstr>
      <vt:lpstr>PowerPoint Presentation</vt:lpstr>
      <vt:lpstr>PowerPoint Presentation</vt:lpstr>
    </vt:vector>
  </TitlesOfParts>
  <Company>nm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nm</dc:creator>
  <cp:lastModifiedBy>Dr. Dan Kingsley</cp:lastModifiedBy>
  <cp:revision>335</cp:revision>
  <cp:lastPrinted>2018-09-01T22:58:21Z</cp:lastPrinted>
  <dcterms:created xsi:type="dcterms:W3CDTF">2008-03-04T03:43:42Z</dcterms:created>
  <dcterms:modified xsi:type="dcterms:W3CDTF">2024-12-07T04:39:00Z</dcterms:modified>
</cp:coreProperties>
</file>